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360" r:id="rId4"/>
    <p:sldId id="327" r:id="rId5"/>
    <p:sldId id="328" r:id="rId6"/>
    <p:sldId id="359" r:id="rId7"/>
    <p:sldId id="358" r:id="rId8"/>
  </p:sldIdLst>
  <p:sldSz cx="9906000" cy="6858000" type="A4"/>
  <p:notesSz cx="9866313" cy="6735763"/>
  <p:defaultTextStyle>
    <a:defPPr>
      <a:defRPr lang="el-GR"/>
    </a:defPPr>
    <a:lvl1pPr marL="0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2" userDrawn="1">
          <p15:clr>
            <a:srgbClr val="A4A3A4"/>
          </p15:clr>
        </p15:guide>
        <p15:guide id="2" pos="20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pyridon Lallos" initials="SL" lastIdx="4" clrIdx="0">
    <p:extLst>
      <p:ext uri="{19B8F6BF-5375-455C-9EA6-DF929625EA0E}">
        <p15:presenceInfo xmlns:p15="http://schemas.microsoft.com/office/powerpoint/2012/main" userId="S-1-5-21-2137942535-1961514346-621696214-425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FFFFF"/>
    <a:srgbClr val="CCCCFF"/>
    <a:srgbClr val="DDE7F3"/>
    <a:srgbClr val="9999FF"/>
    <a:srgbClr val="CCECFF"/>
    <a:srgbClr val="C0504D"/>
    <a:srgbClr val="0B4992"/>
    <a:srgbClr val="4F81B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3645" autoAdjust="0"/>
  </p:normalViewPr>
  <p:slideViewPr>
    <p:cSldViewPr>
      <p:cViewPr varScale="1">
        <p:scale>
          <a:sx n="103" d="100"/>
          <a:sy n="103" d="100"/>
        </p:scale>
        <p:origin x="114" y="210"/>
      </p:cViewPr>
      <p:guideLst>
        <p:guide orient="horz" pos="2612"/>
        <p:guide pos="2001"/>
      </p:guideLst>
    </p:cSldViewPr>
  </p:slideViewPr>
  <p:outlineViewPr>
    <p:cViewPr>
      <p:scale>
        <a:sx n="100" d="100"/>
        <a:sy n="100" d="100"/>
      </p:scale>
      <p:origin x="0" y="-1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heodorou\AppData\Local\Microsoft\Windows\INetCache\Content.Outlook\2XAW297U\E-commerce%20Retail%20merchants%20-%20s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70C0"/>
                </a:solidFill>
                <a:latin typeface="Eurobank Sans" panose="02000503000000020004" pitchFamily="2" charset="0"/>
                <a:ea typeface="+mn-ea"/>
                <a:cs typeface="+mn-cs"/>
              </a:defRPr>
            </a:pPr>
            <a:r>
              <a:rPr lang="el-GR" sz="1600" b="0" dirty="0"/>
              <a:t>Εκτιμώμενος</a:t>
            </a:r>
            <a:r>
              <a:rPr lang="en-US" sz="1600" b="0" dirty="0"/>
              <a:t>*</a:t>
            </a:r>
            <a:r>
              <a:rPr lang="el-GR" sz="1600" b="0" dirty="0"/>
              <a:t> Τζίρος </a:t>
            </a:r>
            <a:r>
              <a:rPr lang="en-US" sz="1600" b="0" dirty="0"/>
              <a:t>e-commerce </a:t>
            </a:r>
          </a:p>
          <a:p>
            <a:pPr>
              <a:defRPr sz="1600" b="0"/>
            </a:pPr>
            <a:r>
              <a:rPr lang="en-US" sz="1600" b="0" dirty="0"/>
              <a:t>(</a:t>
            </a:r>
            <a:r>
              <a:rPr lang="el-GR" sz="1600" b="0" dirty="0"/>
              <a:t>δις</a:t>
            </a:r>
            <a:r>
              <a:rPr lang="en-US" sz="1600" b="0" dirty="0"/>
              <a:t> </a:t>
            </a:r>
            <a:r>
              <a:rPr lang="el-GR" sz="1600" b="0" dirty="0"/>
              <a:t>€)</a:t>
            </a:r>
            <a:endParaRPr lang="en-US" sz="1600" b="0" dirty="0"/>
          </a:p>
        </c:rich>
      </c:tx>
      <c:layout>
        <c:manualLayout>
          <c:xMode val="edge"/>
          <c:yMode val="edge"/>
          <c:x val="0.174867171717171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70C0"/>
              </a:solidFill>
              <a:latin typeface="Eurobank Sans" panose="02000503000000020004" pitchFamily="2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0358748906386701"/>
          <c:y val="0.22993073782443862"/>
          <c:w val="0.76585695538057741"/>
          <c:h val="0.6677001312335958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'[Chart in Microsoft PowerPoint]Sheet1'!$A$3</c:f>
              <c:strCache>
                <c:ptCount val="1"/>
                <c:pt idx="0">
                  <c:v>Ελληνικά Site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Eurobank Sans" panose="02000503000000020004" pitchFamily="2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PowerPoint]Sheet1'!$B$1:$C$1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'[Chart in Microsoft PowerPoint]Sheet1'!$B$3:$C$3</c:f>
              <c:numCache>
                <c:formatCode>#,##0.0</c:formatCode>
                <c:ptCount val="2"/>
                <c:pt idx="0">
                  <c:v>5.25</c:v>
                </c:pt>
                <c:pt idx="1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F-458B-BE4A-71DBA3348C37}"/>
            </c:ext>
          </c:extLst>
        </c:ser>
        <c:ser>
          <c:idx val="2"/>
          <c:order val="1"/>
          <c:tx>
            <c:strRef>
              <c:f>'[Chart in Microsoft PowerPoint]Sheet1'!$A$4</c:f>
              <c:strCache>
                <c:ptCount val="1"/>
                <c:pt idx="0">
                  <c:v>Ξένα Site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Eurobank Sans" panose="02000503000000020004" pitchFamily="2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PowerPoint]Sheet1'!$B$1:$C$1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'[Chart in Microsoft PowerPoint]Sheet1'!$B$4:$C$4</c:f>
              <c:numCache>
                <c:formatCode>#,##0.0</c:formatCode>
                <c:ptCount val="2"/>
                <c:pt idx="0">
                  <c:v>2.25</c:v>
                </c:pt>
                <c:pt idx="1">
                  <c:v>2.1399999999999988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F-458B-BE4A-71DBA3348C37}"/>
            </c:ext>
          </c:extLst>
        </c:ser>
        <c:ser>
          <c:idx val="0"/>
          <c:order val="2"/>
          <c:tx>
            <c:strRef>
              <c:f>'[Chart in Microsoft PowerPoint]Sheet1'!$A$2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Eurobank Sans" panose="02000503000000020004" pitchFamily="2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PowerPoint]Sheet1'!$B$1:$C$1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'[Chart in Microsoft PowerPoint]Sheet1'!$B$2:$C$2</c:f>
              <c:numCache>
                <c:formatCode>#,##0.0</c:formatCode>
                <c:ptCount val="2"/>
                <c:pt idx="0">
                  <c:v>7.5</c:v>
                </c:pt>
                <c:pt idx="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F-458B-BE4A-71DBA3348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989776"/>
        <c:axId val="287992912"/>
      </c:barChart>
      <c:catAx>
        <c:axId val="28798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Eurobank Sans" panose="02000503000000020004" pitchFamily="2" charset="0"/>
                <a:ea typeface="+mn-ea"/>
                <a:cs typeface="+mn-cs"/>
              </a:defRPr>
            </a:pPr>
            <a:endParaRPr lang="el-GR"/>
          </a:p>
        </c:txPr>
        <c:crossAx val="287992912"/>
        <c:crosses val="autoZero"/>
        <c:auto val="1"/>
        <c:lblAlgn val="ctr"/>
        <c:lblOffset val="100"/>
        <c:noMultiLvlLbl val="0"/>
      </c:catAx>
      <c:valAx>
        <c:axId val="287992912"/>
        <c:scaling>
          <c:orientation val="minMax"/>
          <c:max val="14"/>
        </c:scaling>
        <c:delete val="1"/>
        <c:axPos val="l"/>
        <c:numFmt formatCode="#,##0.0" sourceLinked="1"/>
        <c:majorTickMark val="out"/>
        <c:minorTickMark val="none"/>
        <c:tickLblPos val="nextTo"/>
        <c:crossAx val="28798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1.6666666666666666E-2"/>
          <c:y val="0.48856554389034706"/>
          <c:w val="0.24247637795275589"/>
          <c:h val="0.30372557596967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70C0"/>
              </a:solidFill>
              <a:latin typeface="Eurobank Sans" panose="02000503000000020004" pitchFamily="2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070C0"/>
          </a:solidFill>
          <a:latin typeface="Eurobank Sans" panose="02000503000000020004" pitchFamily="2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l-GR" sz="1600" b="0" dirty="0">
                <a:solidFill>
                  <a:srgbClr val="0070C0"/>
                </a:solidFill>
              </a:rPr>
              <a:t>Ελληνικές Επιχειρήσεις </a:t>
            </a:r>
            <a:r>
              <a:rPr lang="en-US" sz="1600" b="1" dirty="0">
                <a:solidFill>
                  <a:srgbClr val="0070C0"/>
                </a:solidFill>
              </a:rPr>
              <a:t>e-commerce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4.3117283950617286E-2"/>
          <c:y val="0.1950861111111111"/>
          <c:w val="0.91376543209876548"/>
          <c:h val="0.6979148148148147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Eurobank Sans" panose="02000503000000020004" pitchFamily="2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'2018-2020'!$C$15:$F$15</c:f>
              <c:strCache>
                <c:ptCount val="4"/>
                <c:pt idx="0">
                  <c:v>2012</c:v>
                </c:pt>
                <c:pt idx="1">
                  <c:v>2015</c:v>
                </c:pt>
                <c:pt idx="2">
                  <c:v>2020</c:v>
                </c:pt>
                <c:pt idx="3">
                  <c:v>2021 est</c:v>
                </c:pt>
              </c:strCache>
            </c:strRef>
          </c:cat>
          <c:val>
            <c:numRef>
              <c:f>'2018-2020'!$C$16:$F$16</c:f>
              <c:numCache>
                <c:formatCode>#,##0</c:formatCode>
                <c:ptCount val="4"/>
                <c:pt idx="0">
                  <c:v>3500</c:v>
                </c:pt>
                <c:pt idx="1">
                  <c:v>7500</c:v>
                </c:pt>
                <c:pt idx="2">
                  <c:v>15000</c:v>
                </c:pt>
                <c:pt idx="3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A-403C-9718-04399C062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87987816"/>
        <c:axId val="287987424"/>
      </c:barChart>
      <c:catAx>
        <c:axId val="28798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Eurobank Sans" panose="02000503000000020004" pitchFamily="2" charset="0"/>
                <a:ea typeface="+mn-ea"/>
                <a:cs typeface="+mn-cs"/>
              </a:defRPr>
            </a:pPr>
            <a:endParaRPr lang="el-GR"/>
          </a:p>
        </c:txPr>
        <c:crossAx val="287987424"/>
        <c:crosses val="autoZero"/>
        <c:auto val="1"/>
        <c:lblAlgn val="ctr"/>
        <c:lblOffset val="100"/>
        <c:noMultiLvlLbl val="0"/>
      </c:catAx>
      <c:valAx>
        <c:axId val="287987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798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BE04C-396F-4FE8-A87C-91C3D701B9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B0E908-65B2-4D2E-8125-82065A6A3D59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bg1"/>
              </a:solidFill>
            </a:rPr>
            <a:t>www.eurobank.gr</a:t>
          </a:r>
          <a:endParaRPr lang="en-US" sz="2200" dirty="0">
            <a:solidFill>
              <a:schemeClr val="bg1"/>
            </a:solidFill>
          </a:endParaRPr>
        </a:p>
      </dgm:t>
    </dgm:pt>
    <dgm:pt modelId="{ACEF3A0E-E9BC-4CCF-BA9D-2CD36526B7F3}" type="parTrans" cxnId="{161E11DB-AA2B-46FB-93BF-B0D91E6E91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0D032A-E475-43F9-9575-0A57507B86B1}" type="sibTrans" cxnId="{161E11DB-AA2B-46FB-93BF-B0D91E6E911F}">
      <dgm:prSet custT="1"/>
      <dgm:spPr/>
      <dgm:t>
        <a:bodyPr/>
        <a:lstStyle/>
        <a:p>
          <a:r>
            <a:rPr lang="el-GR" sz="3600" dirty="0" smtClean="0">
              <a:solidFill>
                <a:schemeClr val="bg1"/>
              </a:solidFill>
            </a:rPr>
            <a:t>ή</a:t>
          </a:r>
          <a:endParaRPr lang="en-US" sz="3600" dirty="0">
            <a:solidFill>
              <a:schemeClr val="bg1"/>
            </a:solidFill>
          </a:endParaRPr>
        </a:p>
      </dgm:t>
    </dgm:pt>
    <dgm:pt modelId="{195B7FDC-932D-44F8-9D9E-E56F2700206B}">
      <dgm:prSet phldrT="[Text]" custT="1"/>
      <dgm:spPr/>
      <dgm:t>
        <a:bodyPr lIns="72000" rIns="72000"/>
        <a:lstStyle/>
        <a:p>
          <a:r>
            <a:rPr lang="el-GR" sz="2200" dirty="0" smtClean="0">
              <a:solidFill>
                <a:schemeClr val="bg1"/>
              </a:solidFill>
            </a:rPr>
            <a:t>Επίσκεψη σε Κατάστημα </a:t>
          </a:r>
        </a:p>
        <a:p>
          <a:r>
            <a:rPr lang="el-GR" sz="2200" dirty="0" smtClean="0">
              <a:solidFill>
                <a:schemeClr val="bg1"/>
              </a:solidFill>
            </a:rPr>
            <a:t>ή </a:t>
          </a:r>
        </a:p>
        <a:p>
          <a:r>
            <a:rPr lang="el-GR" sz="2200" dirty="0" smtClean="0">
              <a:solidFill>
                <a:schemeClr val="bg1"/>
              </a:solidFill>
            </a:rPr>
            <a:t>στο </a:t>
          </a:r>
          <a:r>
            <a:rPr lang="en-US" sz="2200" dirty="0" smtClean="0">
              <a:solidFill>
                <a:schemeClr val="bg1"/>
              </a:solidFill>
            </a:rPr>
            <a:t>v</a:t>
          </a:r>
          <a:r>
            <a:rPr lang="el-GR" sz="2200" dirty="0" smtClean="0">
              <a:solidFill>
                <a:schemeClr val="bg1"/>
              </a:solidFill>
            </a:rPr>
            <a:t>-</a:t>
          </a:r>
          <a:r>
            <a:rPr lang="en-US" sz="2200" smtClean="0">
              <a:solidFill>
                <a:schemeClr val="bg1"/>
              </a:solidFill>
            </a:rPr>
            <a:t>Banking</a:t>
          </a:r>
          <a:endParaRPr lang="en-US" sz="2200" dirty="0">
            <a:solidFill>
              <a:schemeClr val="bg1"/>
            </a:solidFill>
          </a:endParaRPr>
        </a:p>
      </dgm:t>
    </dgm:pt>
    <dgm:pt modelId="{092B82F3-CE82-41C8-A723-783B95F4862A}" type="parTrans" cxnId="{4D0590B6-BAE9-417A-ADDE-71D52243DC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78129B3-1BD3-48D2-AFB2-E55284271D36}" type="sibTrans" cxnId="{4D0590B6-BAE9-417A-ADDE-71D52243DC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A64BE3-C938-4F98-8977-F8C0CCF43968}" type="pres">
      <dgm:prSet presAssocID="{45EBE04C-396F-4FE8-A87C-91C3D701B9B4}" presName="Name0" presStyleCnt="0">
        <dgm:presLayoutVars>
          <dgm:dir/>
          <dgm:resizeHandles val="exact"/>
        </dgm:presLayoutVars>
      </dgm:prSet>
      <dgm:spPr/>
    </dgm:pt>
    <dgm:pt modelId="{CED8848B-1322-4278-B3E4-AEDEAA74CF54}" type="pres">
      <dgm:prSet presAssocID="{A1B0E908-65B2-4D2E-8125-82065A6A3D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AC500-6FC9-4EF8-9A6A-80ED9767231A}" type="pres">
      <dgm:prSet presAssocID="{C60D032A-E475-43F9-9575-0A57507B86B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E367CC8-90A5-42F5-8FC0-CB2F0002C5A3}" type="pres">
      <dgm:prSet presAssocID="{C60D032A-E475-43F9-9575-0A57507B86B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5663807-7487-4D22-9FB6-3C1FD0AE31E1}" type="pres">
      <dgm:prSet presAssocID="{195B7FDC-932D-44F8-9D9E-E56F270020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363B9-FCC4-402F-BF8A-A4051D450122}" type="presOf" srcId="{45EBE04C-396F-4FE8-A87C-91C3D701B9B4}" destId="{8CA64BE3-C938-4F98-8977-F8C0CCF43968}" srcOrd="0" destOrd="0" presId="urn:microsoft.com/office/officeart/2005/8/layout/process1"/>
    <dgm:cxn modelId="{06C97763-294A-4121-9E69-2137057D03A0}" type="presOf" srcId="{C60D032A-E475-43F9-9575-0A57507B86B1}" destId="{3B2AC500-6FC9-4EF8-9A6A-80ED9767231A}" srcOrd="0" destOrd="0" presId="urn:microsoft.com/office/officeart/2005/8/layout/process1"/>
    <dgm:cxn modelId="{96A7132E-C459-4F7A-AADF-926F4B68CD1B}" type="presOf" srcId="{195B7FDC-932D-44F8-9D9E-E56F2700206B}" destId="{F5663807-7487-4D22-9FB6-3C1FD0AE31E1}" srcOrd="0" destOrd="0" presId="urn:microsoft.com/office/officeart/2005/8/layout/process1"/>
    <dgm:cxn modelId="{4D0590B6-BAE9-417A-ADDE-71D52243DC16}" srcId="{45EBE04C-396F-4FE8-A87C-91C3D701B9B4}" destId="{195B7FDC-932D-44F8-9D9E-E56F2700206B}" srcOrd="1" destOrd="0" parTransId="{092B82F3-CE82-41C8-A723-783B95F4862A}" sibTransId="{278129B3-1BD3-48D2-AFB2-E55284271D36}"/>
    <dgm:cxn modelId="{161E11DB-AA2B-46FB-93BF-B0D91E6E911F}" srcId="{45EBE04C-396F-4FE8-A87C-91C3D701B9B4}" destId="{A1B0E908-65B2-4D2E-8125-82065A6A3D59}" srcOrd="0" destOrd="0" parTransId="{ACEF3A0E-E9BC-4CCF-BA9D-2CD36526B7F3}" sibTransId="{C60D032A-E475-43F9-9575-0A57507B86B1}"/>
    <dgm:cxn modelId="{E4DBF8C4-5E7A-49EF-89D0-B2472B55A39B}" type="presOf" srcId="{C60D032A-E475-43F9-9575-0A57507B86B1}" destId="{7E367CC8-90A5-42F5-8FC0-CB2F0002C5A3}" srcOrd="1" destOrd="0" presId="urn:microsoft.com/office/officeart/2005/8/layout/process1"/>
    <dgm:cxn modelId="{D2D95605-89BC-485E-B4D1-D3746AEB8F6D}" type="presOf" srcId="{A1B0E908-65B2-4D2E-8125-82065A6A3D59}" destId="{CED8848B-1322-4278-B3E4-AEDEAA74CF54}" srcOrd="0" destOrd="0" presId="urn:microsoft.com/office/officeart/2005/8/layout/process1"/>
    <dgm:cxn modelId="{BAFBEFAB-D17B-4494-92BC-83AB9983FEC0}" type="presParOf" srcId="{8CA64BE3-C938-4F98-8977-F8C0CCF43968}" destId="{CED8848B-1322-4278-B3E4-AEDEAA74CF54}" srcOrd="0" destOrd="0" presId="urn:microsoft.com/office/officeart/2005/8/layout/process1"/>
    <dgm:cxn modelId="{F889B71E-F38D-4E94-ACF0-B3B5911E1338}" type="presParOf" srcId="{8CA64BE3-C938-4F98-8977-F8C0CCF43968}" destId="{3B2AC500-6FC9-4EF8-9A6A-80ED9767231A}" srcOrd="1" destOrd="0" presId="urn:microsoft.com/office/officeart/2005/8/layout/process1"/>
    <dgm:cxn modelId="{7595A26C-EC40-444D-B814-F0A6712822D5}" type="presParOf" srcId="{3B2AC500-6FC9-4EF8-9A6A-80ED9767231A}" destId="{7E367CC8-90A5-42F5-8FC0-CB2F0002C5A3}" srcOrd="0" destOrd="0" presId="urn:microsoft.com/office/officeart/2005/8/layout/process1"/>
    <dgm:cxn modelId="{32E54F41-50EB-4BF8-835B-028860A7031D}" type="presParOf" srcId="{8CA64BE3-C938-4F98-8977-F8C0CCF43968}" destId="{F5663807-7487-4D22-9FB6-3C1FD0AE31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848B-1322-4278-B3E4-AEDEAA74CF54}">
      <dsp:nvSpPr>
        <dsp:cNvPr id="0" name=""/>
        <dsp:cNvSpPr/>
      </dsp:nvSpPr>
      <dsp:spPr>
        <a:xfrm>
          <a:off x="1699" y="1655674"/>
          <a:ext cx="3625083" cy="217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www.eurobank.gr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65404" y="1719379"/>
        <a:ext cx="3497673" cy="2047640"/>
      </dsp:txXfrm>
    </dsp:sp>
    <dsp:sp modelId="{3B2AC500-6FC9-4EF8-9A6A-80ED9767231A}">
      <dsp:nvSpPr>
        <dsp:cNvPr id="0" name=""/>
        <dsp:cNvSpPr/>
      </dsp:nvSpPr>
      <dsp:spPr>
        <a:xfrm>
          <a:off x="3989291" y="2293689"/>
          <a:ext cx="768517" cy="899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bg1"/>
              </a:solidFill>
            </a:rPr>
            <a:t>ή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3989291" y="2473493"/>
        <a:ext cx="537962" cy="539412"/>
      </dsp:txXfrm>
    </dsp:sp>
    <dsp:sp modelId="{F5663807-7487-4D22-9FB6-3C1FD0AE31E1}">
      <dsp:nvSpPr>
        <dsp:cNvPr id="0" name=""/>
        <dsp:cNvSpPr/>
      </dsp:nvSpPr>
      <dsp:spPr>
        <a:xfrm>
          <a:off x="5076816" y="1655674"/>
          <a:ext cx="3625083" cy="2175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7200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bg1"/>
              </a:solidFill>
            </a:rPr>
            <a:t>Επίσκεψη σε Κατάστημα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bg1"/>
              </a:solidFill>
            </a:rPr>
            <a:t>ή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bg1"/>
              </a:solidFill>
            </a:rPr>
            <a:t>στο </a:t>
          </a:r>
          <a:r>
            <a:rPr lang="en-US" sz="2200" kern="1200" dirty="0" smtClean="0">
              <a:solidFill>
                <a:schemeClr val="bg1"/>
              </a:solidFill>
            </a:rPr>
            <a:t>v</a:t>
          </a:r>
          <a:r>
            <a:rPr lang="el-GR" sz="2200" kern="1200" dirty="0" smtClean="0">
              <a:solidFill>
                <a:schemeClr val="bg1"/>
              </a:solidFill>
            </a:rPr>
            <a:t>-</a:t>
          </a:r>
          <a:r>
            <a:rPr lang="en-US" sz="2200" kern="1200" smtClean="0">
              <a:solidFill>
                <a:schemeClr val="bg1"/>
              </a:solidFill>
            </a:rPr>
            <a:t>Banking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140521" y="1719379"/>
        <a:ext cx="3497673" cy="2047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500" cy="337920"/>
          </a:xfrm>
          <a:prstGeom prst="rect">
            <a:avLst/>
          </a:prstGeom>
        </p:spPr>
        <p:txBody>
          <a:bodyPr vert="horz" lIns="83146" tIns="41573" rIns="83146" bIns="41573" rtlCol="0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349" y="0"/>
            <a:ext cx="4274035" cy="337920"/>
          </a:xfrm>
          <a:prstGeom prst="rect">
            <a:avLst/>
          </a:prstGeom>
        </p:spPr>
        <p:txBody>
          <a:bodyPr vert="horz" lIns="83146" tIns="41573" rIns="83146" bIns="41573" rtlCol="0"/>
          <a:lstStyle>
            <a:lvl1pPr algn="r">
              <a:defRPr sz="1100"/>
            </a:lvl1pPr>
          </a:lstStyle>
          <a:p>
            <a:fld id="{175C60F4-1A2C-4BFE-B021-58647795F522}" type="datetimeFigureOut">
              <a:rPr lang="el-GR" smtClean="0"/>
              <a:t>18/12/2020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42963"/>
            <a:ext cx="3281363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6" tIns="41573" rIns="83146" bIns="41573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17" y="3242046"/>
            <a:ext cx="7891879" cy="2652454"/>
          </a:xfrm>
          <a:prstGeom prst="rect">
            <a:avLst/>
          </a:prstGeom>
        </p:spPr>
        <p:txBody>
          <a:bodyPr vert="horz" lIns="83146" tIns="41573" rIns="83146" bIns="4157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44"/>
            <a:ext cx="4275500" cy="337919"/>
          </a:xfrm>
          <a:prstGeom prst="rect">
            <a:avLst/>
          </a:prstGeom>
        </p:spPr>
        <p:txBody>
          <a:bodyPr vert="horz" lIns="83146" tIns="41573" rIns="83146" bIns="41573" rtlCol="0" anchor="b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349" y="6397844"/>
            <a:ext cx="4274035" cy="337919"/>
          </a:xfrm>
          <a:prstGeom prst="rect">
            <a:avLst/>
          </a:prstGeom>
        </p:spPr>
        <p:txBody>
          <a:bodyPr vert="horz" lIns="83146" tIns="41573" rIns="83146" bIns="41573" rtlCol="0" anchor="b"/>
          <a:lstStyle>
            <a:lvl1pPr algn="r">
              <a:defRPr sz="1100"/>
            </a:lvl1pPr>
          </a:lstStyle>
          <a:p>
            <a:fld id="{8A22BE69-607F-41A9-9EAE-7DF40E209A9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66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"/>
            <a:ext cx="9900000" cy="687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sz="1653" dirty="0"/>
          </a:p>
          <a:p>
            <a:endParaRPr sz="1653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441818" y="6614390"/>
            <a:ext cx="33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839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AFC88-7DB8-4CC6-BA2E-ECA4740A096E}" type="slidenum">
              <a:rPr lang="el-GR" sz="1100" spc="-35" smtClean="0">
                <a:solidFill>
                  <a:srgbClr val="0070C0"/>
                </a:solidFill>
                <a:latin typeface="Eurobank Sans" panose="02000503000000020004" pitchFamily="2" charset="0"/>
                <a:cs typeface="Eurobank Sans Light"/>
              </a:rPr>
              <a:pPr marL="0" marR="0" lvl="0" indent="0" algn="r" defTabSz="8396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b="1" spc="-5" dirty="0" smtClean="0">
              <a:solidFill>
                <a:srgbClr val="0070C0"/>
              </a:solidFill>
              <a:latin typeface="Eurobank Sans" panose="02000503000000020004" pitchFamily="2" charset="0"/>
            </a:endParaRPr>
          </a:p>
        </p:txBody>
      </p:sp>
      <p:sp>
        <p:nvSpPr>
          <p:cNvPr id="15" name="object 4"/>
          <p:cNvSpPr/>
          <p:nvPr userDrawn="1"/>
        </p:nvSpPr>
        <p:spPr>
          <a:xfrm>
            <a:off x="9448800" y="6606000"/>
            <a:ext cx="0" cy="216000"/>
          </a:xfrm>
          <a:custGeom>
            <a:avLst/>
            <a:gdLst/>
            <a:ahLst/>
            <a:cxnLst/>
            <a:rect l="l" t="t" r="r" b="b"/>
            <a:pathLst>
              <a:path h="514984">
                <a:moveTo>
                  <a:pt x="0" y="514921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53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7" t="59773" r="17036" b="23663"/>
          <a:stretch/>
        </p:blipFill>
        <p:spPr>
          <a:xfrm>
            <a:off x="76200" y="6629400"/>
            <a:ext cx="1295998" cy="216000"/>
          </a:xfrm>
          <a:prstGeom prst="rect">
            <a:avLst/>
          </a:prstGeom>
        </p:spPr>
      </p:pic>
      <p:sp>
        <p:nvSpPr>
          <p:cNvPr id="16" name="object 3"/>
          <p:cNvSpPr>
            <a:spLocks noChangeAspect="1"/>
          </p:cNvSpPr>
          <p:nvPr userDrawn="1"/>
        </p:nvSpPr>
        <p:spPr>
          <a:xfrm>
            <a:off x="8604935" y="152400"/>
            <a:ext cx="1003435" cy="514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12">
        <a:defRPr>
          <a:latin typeface="+mn-lt"/>
          <a:ea typeface="+mn-ea"/>
          <a:cs typeface="+mn-cs"/>
        </a:defRPr>
      </a:lvl2pPr>
      <a:lvl3pPr marL="914423">
        <a:defRPr>
          <a:latin typeface="+mn-lt"/>
          <a:ea typeface="+mn-ea"/>
          <a:cs typeface="+mn-cs"/>
        </a:defRPr>
      </a:lvl3pPr>
      <a:lvl4pPr marL="1371634">
        <a:defRPr>
          <a:latin typeface="+mn-lt"/>
          <a:ea typeface="+mn-ea"/>
          <a:cs typeface="+mn-cs"/>
        </a:defRPr>
      </a:lvl4pPr>
      <a:lvl5pPr marL="1828846">
        <a:defRPr>
          <a:latin typeface="+mn-lt"/>
          <a:ea typeface="+mn-ea"/>
          <a:cs typeface="+mn-cs"/>
        </a:defRPr>
      </a:lvl5pPr>
      <a:lvl6pPr marL="2286057">
        <a:defRPr>
          <a:latin typeface="+mn-lt"/>
          <a:ea typeface="+mn-ea"/>
          <a:cs typeface="+mn-cs"/>
        </a:defRPr>
      </a:lvl6pPr>
      <a:lvl7pPr marL="2743269">
        <a:defRPr>
          <a:latin typeface="+mn-lt"/>
          <a:ea typeface="+mn-ea"/>
          <a:cs typeface="+mn-cs"/>
        </a:defRPr>
      </a:lvl7pPr>
      <a:lvl8pPr marL="3200480">
        <a:defRPr>
          <a:latin typeface="+mn-lt"/>
          <a:ea typeface="+mn-ea"/>
          <a:cs typeface="+mn-cs"/>
        </a:defRPr>
      </a:lvl8pPr>
      <a:lvl9pPr marL="36576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2">
        <a:defRPr>
          <a:latin typeface="+mn-lt"/>
          <a:ea typeface="+mn-ea"/>
          <a:cs typeface="+mn-cs"/>
        </a:defRPr>
      </a:lvl2pPr>
      <a:lvl3pPr marL="914423">
        <a:defRPr>
          <a:latin typeface="+mn-lt"/>
          <a:ea typeface="+mn-ea"/>
          <a:cs typeface="+mn-cs"/>
        </a:defRPr>
      </a:lvl3pPr>
      <a:lvl4pPr marL="1371634">
        <a:defRPr>
          <a:latin typeface="+mn-lt"/>
          <a:ea typeface="+mn-ea"/>
          <a:cs typeface="+mn-cs"/>
        </a:defRPr>
      </a:lvl4pPr>
      <a:lvl5pPr marL="1828846">
        <a:defRPr>
          <a:latin typeface="+mn-lt"/>
          <a:ea typeface="+mn-ea"/>
          <a:cs typeface="+mn-cs"/>
        </a:defRPr>
      </a:lvl5pPr>
      <a:lvl6pPr marL="2286057">
        <a:defRPr>
          <a:latin typeface="+mn-lt"/>
          <a:ea typeface="+mn-ea"/>
          <a:cs typeface="+mn-cs"/>
        </a:defRPr>
      </a:lvl6pPr>
      <a:lvl7pPr marL="2743269">
        <a:defRPr>
          <a:latin typeface="+mn-lt"/>
          <a:ea typeface="+mn-ea"/>
          <a:cs typeface="+mn-cs"/>
        </a:defRPr>
      </a:lvl7pPr>
      <a:lvl8pPr marL="3200480">
        <a:defRPr>
          <a:latin typeface="+mn-lt"/>
          <a:ea typeface="+mn-ea"/>
          <a:cs typeface="+mn-cs"/>
        </a:defRPr>
      </a:lvl8pPr>
      <a:lvl9pPr marL="36576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" y="-57802"/>
            <a:ext cx="9907200" cy="69736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01000" y="-14377"/>
            <a:ext cx="1599412" cy="820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7" t="59773" r="17036" b="23663"/>
          <a:stretch/>
        </p:blipFill>
        <p:spPr>
          <a:xfrm>
            <a:off x="7543012" y="6400800"/>
            <a:ext cx="20574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36732" r="22288" b="35719"/>
          <a:stretch/>
        </p:blipFill>
        <p:spPr>
          <a:xfrm>
            <a:off x="4860000" y="3962400"/>
            <a:ext cx="3750600" cy="152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403111" y="79661"/>
            <a:ext cx="63697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800" spc="-25" dirty="0">
                <a:solidFill>
                  <a:schemeClr val="tx2"/>
                </a:solidFill>
                <a:latin typeface="Eurobank Sans" panose="02000503000000020004" pitchFamily="2" charset="0"/>
              </a:rPr>
              <a:t>Η αγορά </a:t>
            </a:r>
            <a:r>
              <a:rPr lang="en-US" sz="2800" spc="-25" dirty="0">
                <a:solidFill>
                  <a:schemeClr val="tx2"/>
                </a:solidFill>
                <a:latin typeface="Eurobank Sans" panose="02000503000000020004" pitchFamily="2" charset="0"/>
              </a:rPr>
              <a:t>e-commerce</a:t>
            </a:r>
            <a:endParaRPr sz="2800" dirty="0">
              <a:solidFill>
                <a:schemeClr val="tx2"/>
              </a:solidFill>
              <a:latin typeface="Eurobank Sans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2042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*</a:t>
            </a:r>
            <a:r>
              <a:rPr lang="el-GR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  Αφορά μόνο αγορά προϊόντων και δεν περιλαμβάνει υπηρεσίες &amp; </a:t>
            </a:r>
            <a:r>
              <a:rPr lang="en-US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Travel</a:t>
            </a:r>
            <a:endParaRPr lang="el-GR" sz="800" dirty="0" smtClean="0">
              <a:solidFill>
                <a:srgbClr val="0070C0"/>
              </a:solidFill>
              <a:latin typeface="Eurobank Sans" panose="02000503000000020004" pitchFamily="2" charset="0"/>
            </a:endParaRPr>
          </a:p>
          <a:p>
            <a:r>
              <a:rPr lang="el-GR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Πηγή:</a:t>
            </a:r>
            <a:r>
              <a:rPr lang="en-US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 Retail X “Europe 2020 Ecommerce Region Report &amp; </a:t>
            </a:r>
            <a:r>
              <a:rPr lang="el-GR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ανεπίσημα </a:t>
            </a:r>
            <a:r>
              <a:rPr lang="en-US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data </a:t>
            </a:r>
            <a:r>
              <a:rPr lang="en-US" sz="800" dirty="0" err="1" smtClean="0">
                <a:solidFill>
                  <a:srgbClr val="0070C0"/>
                </a:solidFill>
                <a:latin typeface="Eurobank Sans" panose="02000503000000020004" pitchFamily="2" charset="0"/>
              </a:rPr>
              <a:t>Greca</a:t>
            </a:r>
            <a:endParaRPr lang="el-GR" sz="800" dirty="0">
              <a:latin typeface="Eurobank Sans" panose="02000503000000020004" pitchFamily="2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2820"/>
              </p:ext>
            </p:extLst>
          </p:nvPr>
        </p:nvGraphicFramePr>
        <p:xfrm>
          <a:off x="5105400" y="1524000"/>
          <a:ext cx="3810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bject 5"/>
          <p:cNvSpPr/>
          <p:nvPr/>
        </p:nvSpPr>
        <p:spPr>
          <a:xfrm>
            <a:off x="0" y="0"/>
            <a:ext cx="288000" cy="612000"/>
          </a:xfrm>
          <a:custGeom>
            <a:avLst/>
            <a:gdLst/>
            <a:ahLst/>
            <a:cxnLst/>
            <a:rect l="l" t="t" r="r" b="b"/>
            <a:pathLst>
              <a:path w="341630" h="682625">
                <a:moveTo>
                  <a:pt x="0" y="0"/>
                </a:moveTo>
                <a:lnTo>
                  <a:pt x="0" y="682599"/>
                </a:lnTo>
                <a:lnTo>
                  <a:pt x="341299" y="341299"/>
                </a:lnTo>
                <a:lnTo>
                  <a:pt x="0" y="0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29073"/>
              </p:ext>
            </p:extLst>
          </p:nvPr>
        </p:nvGraphicFramePr>
        <p:xfrm>
          <a:off x="318192" y="1398000"/>
          <a:ext cx="3979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50200" y="3318740"/>
            <a:ext cx="990599" cy="546303"/>
          </a:xfrm>
          <a:prstGeom prst="borderCallout1">
            <a:avLst>
              <a:gd name="adj1" fmla="val 8440"/>
              <a:gd name="adj2" fmla="val -4849"/>
              <a:gd name="adj3" fmla="val 23002"/>
              <a:gd name="adj4" fmla="val -46478"/>
            </a:avLst>
          </a:prstGeom>
          <a:noFill/>
          <a:ln>
            <a:solidFill>
              <a:srgbClr val="4F81BD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O </a:t>
            </a:r>
            <a:r>
              <a:rPr lang="el-GR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τζίρος μέσω </a:t>
            </a:r>
            <a:r>
              <a:rPr lang="en-US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POS</a:t>
            </a:r>
            <a:r>
              <a:rPr lang="el-GR" sz="800" dirty="0">
                <a:solidFill>
                  <a:srgbClr val="0070C0"/>
                </a:solidFill>
                <a:latin typeface="Eurobank Sans" panose="02000503000000020004" pitchFamily="2" charset="0"/>
              </a:rPr>
              <a:t> </a:t>
            </a:r>
            <a:r>
              <a:rPr lang="el-GR" sz="800" dirty="0" smtClean="0">
                <a:solidFill>
                  <a:srgbClr val="0070C0"/>
                </a:solidFill>
                <a:latin typeface="Eurobank Sans" panose="02000503000000020004" pitchFamily="2" charset="0"/>
              </a:rPr>
              <a:t>εκτιμάται στα 5,3 δισ. €</a:t>
            </a:r>
            <a:endParaRPr lang="en-US" sz="800" dirty="0">
              <a:solidFill>
                <a:srgbClr val="0070C0"/>
              </a:solidFill>
              <a:latin typeface="Eurobank Sans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 rot="547283">
            <a:off x="666106" y="1296520"/>
            <a:ext cx="2149697" cy="184712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 rot="452389">
            <a:off x="3291370" y="1771853"/>
            <a:ext cx="2457769" cy="1841542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21064990" flipH="1">
            <a:off x="6463641" y="1299720"/>
            <a:ext cx="2618544" cy="2055292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5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11"/>
          <p:cNvSpPr txBox="1"/>
          <p:nvPr/>
        </p:nvSpPr>
        <p:spPr>
          <a:xfrm>
            <a:off x="3581400" y="2011683"/>
            <a:ext cx="176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Eurobank Sans" panose="02000503000000020004" pitchFamily="2" charset="0"/>
              </a:rPr>
              <a:t>“</a:t>
            </a:r>
            <a:r>
              <a:rPr lang="el-GR" sz="1800" b="1" dirty="0" smtClean="0">
                <a:solidFill>
                  <a:schemeClr val="bg1"/>
                </a:solidFill>
                <a:latin typeface="Eurobank Sans" panose="02000503000000020004" pitchFamily="2" charset="0"/>
              </a:rPr>
              <a:t>Συμβουλευτική υποστήριξη</a:t>
            </a:r>
            <a:r>
              <a:rPr lang="en-US" sz="1800" b="1" dirty="0" smtClean="0">
                <a:solidFill>
                  <a:schemeClr val="bg1"/>
                </a:solidFill>
                <a:latin typeface="Eurobank Sans" panose="02000503000000020004" pitchFamily="2" charset="0"/>
              </a:rPr>
              <a:t>”</a:t>
            </a:r>
            <a:r>
              <a:rPr lang="el-GR" sz="1800" b="1" dirty="0" smtClean="0">
                <a:solidFill>
                  <a:schemeClr val="bg1"/>
                </a:solidFill>
                <a:latin typeface="Eurobank Sans" panose="02000503000000020004" pitchFamily="2" charset="0"/>
              </a:rPr>
              <a:t> </a:t>
            </a:r>
            <a:endParaRPr lang="el-GR" sz="1800" b="1" dirty="0">
              <a:solidFill>
                <a:schemeClr val="bg1"/>
              </a:solidFill>
              <a:latin typeface="Eurobank Sans" panose="02000503000000020004" pitchFamily="2" charset="0"/>
            </a:endParaRPr>
          </a:p>
          <a:p>
            <a:pPr lvl="0"/>
            <a:r>
              <a:rPr lang="el-GR" sz="1200" dirty="0">
                <a:solidFill>
                  <a:schemeClr val="bg1"/>
                </a:solidFill>
                <a:latin typeface="Eurobank Sans" panose="02000503000000020004" pitchFamily="2" charset="0"/>
              </a:rPr>
              <a:t>για τη βελτιστοποίηση των αποτελεσμάτων του </a:t>
            </a:r>
            <a:r>
              <a:rPr lang="en-US" sz="1200" dirty="0" smtClean="0">
                <a:solidFill>
                  <a:schemeClr val="bg1"/>
                </a:solidFill>
                <a:latin typeface="Eurobank Sans" panose="02000503000000020004" pitchFamily="2" charset="0"/>
              </a:rPr>
              <a:t>e-shop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888614" y="15432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“</a:t>
            </a:r>
            <a:r>
              <a:rPr lang="el-GR" sz="1800" b="1" dirty="0" smtClean="0">
                <a:solidFill>
                  <a:schemeClr val="bg1"/>
                </a:solidFill>
                <a:latin typeface="+mj-lt"/>
              </a:rPr>
              <a:t>Ανταγωνιστική τιμολόγηση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”</a:t>
            </a:r>
            <a:endParaRPr lang="el-GR" sz="1800" b="1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l-GR" sz="1200" dirty="0" smtClean="0">
                <a:solidFill>
                  <a:schemeClr val="bg1"/>
                </a:solidFill>
                <a:latin typeface="+mj-lt"/>
              </a:rPr>
              <a:t>στις προμήθειες του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POS &amp; </a:t>
            </a:r>
            <a:r>
              <a:rPr lang="el-GR" sz="1200" dirty="0" smtClean="0">
                <a:solidFill>
                  <a:schemeClr val="bg1"/>
                </a:solidFill>
                <a:latin typeface="+mj-lt"/>
              </a:rPr>
              <a:t>και στα λοιπά τραπεζικά προϊόντα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6710386" y="1619917"/>
            <a:ext cx="229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1800" b="1" dirty="0">
                <a:solidFill>
                  <a:schemeClr val="bg1"/>
                </a:solidFill>
                <a:latin typeface="Eurobank Sans" panose="02000503000000020004" pitchFamily="2" charset="0"/>
              </a:rPr>
              <a:t>Μείωση λειτουργικού</a:t>
            </a:r>
            <a:r>
              <a:rPr lang="en-US" sz="1800" b="1" dirty="0">
                <a:solidFill>
                  <a:schemeClr val="bg1"/>
                </a:solidFill>
                <a:latin typeface="Eurobank Sans" panose="02000503000000020004" pitchFamily="2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latin typeface="Eurobank Sans" panose="02000503000000020004" pitchFamily="2" charset="0"/>
              </a:rPr>
              <a:t>κόστους </a:t>
            </a:r>
          </a:p>
          <a:p>
            <a:pPr lvl="0"/>
            <a:r>
              <a:rPr lang="el-GR" sz="1200" dirty="0">
                <a:solidFill>
                  <a:schemeClr val="bg1"/>
                </a:solidFill>
                <a:latin typeface="+mj-lt"/>
              </a:rPr>
              <a:t>και εξόδων, </a:t>
            </a:r>
          </a:p>
          <a:p>
            <a:pPr lvl="0"/>
            <a:r>
              <a:rPr lang="el-GR" sz="1200" dirty="0">
                <a:solidFill>
                  <a:schemeClr val="bg1"/>
                </a:solidFill>
                <a:latin typeface="+mj-lt"/>
              </a:rPr>
              <a:t>όπως αποθήκευση, μεταφορές, κλπ</a:t>
            </a:r>
            <a:r>
              <a:rPr lang="el-GR" sz="12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2438400" y="3831613"/>
            <a:ext cx="663766" cy="1317626"/>
            <a:chOff x="1506" y="3505"/>
            <a:chExt cx="871" cy="1729"/>
          </a:xfrm>
          <a:solidFill>
            <a:schemeClr val="accent1"/>
          </a:solidFill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5549473" y="3831613"/>
            <a:ext cx="663766" cy="1317626"/>
            <a:chOff x="1506" y="3505"/>
            <a:chExt cx="871" cy="1729"/>
          </a:xfrm>
          <a:solidFill>
            <a:schemeClr val="accent1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object 6"/>
          <p:cNvSpPr txBox="1">
            <a:spLocks/>
          </p:cNvSpPr>
          <p:nvPr/>
        </p:nvSpPr>
        <p:spPr>
          <a:xfrm>
            <a:off x="403111" y="79661"/>
            <a:ext cx="63697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el-GR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Ανάγκες Επιχειρήσεων </a:t>
            </a:r>
            <a:endParaRPr lang="en-US" sz="2800" kern="0" dirty="0">
              <a:solidFill>
                <a:schemeClr val="tx2"/>
              </a:solidFill>
              <a:latin typeface="Eurobank Sans" panose="02000503000000020004" pitchFamily="2" charset="0"/>
            </a:endParaRPr>
          </a:p>
        </p:txBody>
      </p:sp>
      <p:sp>
        <p:nvSpPr>
          <p:cNvPr id="21" name="object 5"/>
          <p:cNvSpPr/>
          <p:nvPr/>
        </p:nvSpPr>
        <p:spPr>
          <a:xfrm>
            <a:off x="0" y="0"/>
            <a:ext cx="288000" cy="612000"/>
          </a:xfrm>
          <a:custGeom>
            <a:avLst/>
            <a:gdLst/>
            <a:ahLst/>
            <a:cxnLst/>
            <a:rect l="l" t="t" r="r" b="b"/>
            <a:pathLst>
              <a:path w="341630" h="682625">
                <a:moveTo>
                  <a:pt x="0" y="0"/>
                </a:moveTo>
                <a:lnTo>
                  <a:pt x="0" y="682599"/>
                </a:lnTo>
                <a:lnTo>
                  <a:pt x="341299" y="341299"/>
                </a:lnTo>
                <a:lnTo>
                  <a:pt x="0" y="0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1405"/>
          <p:cNvGrpSpPr/>
          <p:nvPr/>
        </p:nvGrpSpPr>
        <p:grpSpPr>
          <a:xfrm>
            <a:off x="3903727" y="3834488"/>
            <a:ext cx="844185" cy="1320311"/>
            <a:chOff x="0" y="0"/>
            <a:chExt cx="899596" cy="1244600"/>
          </a:xfrm>
          <a:solidFill>
            <a:srgbClr val="FFFFFF"/>
          </a:solidFill>
        </p:grpSpPr>
        <p:sp>
          <p:nvSpPr>
            <p:cNvPr id="26" name="Shape 1403"/>
            <p:cNvSpPr/>
            <p:nvPr/>
          </p:nvSpPr>
          <p:spPr>
            <a:xfrm>
              <a:off x="291132" y="0"/>
              <a:ext cx="314836" cy="31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21600"/>
                  </a:moveTo>
                  <a:cubicBezTo>
                    <a:pt x="13793" y="21600"/>
                    <a:pt x="16339" y="20548"/>
                    <a:pt x="18445" y="18442"/>
                  </a:cubicBezTo>
                  <a:cubicBezTo>
                    <a:pt x="20552" y="16338"/>
                    <a:pt x="21600" y="13789"/>
                    <a:pt x="21600" y="10801"/>
                  </a:cubicBezTo>
                  <a:cubicBezTo>
                    <a:pt x="21600" y="7811"/>
                    <a:pt x="20552" y="5265"/>
                    <a:pt x="18445" y="3158"/>
                  </a:cubicBezTo>
                  <a:cubicBezTo>
                    <a:pt x="16339" y="1052"/>
                    <a:pt x="13790" y="0"/>
                    <a:pt x="10802" y="0"/>
                  </a:cubicBezTo>
                  <a:cubicBezTo>
                    <a:pt x="7811" y="0"/>
                    <a:pt x="5265" y="1052"/>
                    <a:pt x="3158" y="3158"/>
                  </a:cubicBezTo>
                  <a:cubicBezTo>
                    <a:pt x="1055" y="5262"/>
                    <a:pt x="0" y="7811"/>
                    <a:pt x="0" y="10801"/>
                  </a:cubicBezTo>
                  <a:cubicBezTo>
                    <a:pt x="0" y="13789"/>
                    <a:pt x="1052" y="16338"/>
                    <a:pt x="3158" y="18442"/>
                  </a:cubicBezTo>
                  <a:cubicBezTo>
                    <a:pt x="5265" y="20548"/>
                    <a:pt x="7811" y="21600"/>
                    <a:pt x="10802" y="21600"/>
                  </a:cubicBezTo>
                  <a:cubicBezTo>
                    <a:pt x="10802" y="21600"/>
                    <a:pt x="10802" y="21600"/>
                    <a:pt x="10802" y="21600"/>
                  </a:cubicBezTo>
                  <a:close/>
                </a:path>
              </a:pathLst>
            </a:custGeom>
            <a:solidFill>
              <a:srgbClr val="EEEEEE"/>
            </a:solidFill>
            <a:ln w="28575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27" name="Shape 1404"/>
            <p:cNvSpPr/>
            <p:nvPr/>
          </p:nvSpPr>
          <p:spPr>
            <a:xfrm>
              <a:off x="0" y="345045"/>
              <a:ext cx="899597" cy="8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0" y="8286"/>
                  </a:moveTo>
                  <a:lnTo>
                    <a:pt x="17010" y="1805"/>
                  </a:lnTo>
                  <a:cubicBezTo>
                    <a:pt x="16188" y="602"/>
                    <a:pt x="15199" y="0"/>
                    <a:pt x="14040" y="0"/>
                  </a:cubicBezTo>
                  <a:lnTo>
                    <a:pt x="7560" y="0"/>
                  </a:lnTo>
                  <a:cubicBezTo>
                    <a:pt x="6402" y="0"/>
                    <a:pt x="5412" y="602"/>
                    <a:pt x="4590" y="1805"/>
                  </a:cubicBezTo>
                  <a:lnTo>
                    <a:pt x="270" y="8286"/>
                  </a:lnTo>
                  <a:cubicBezTo>
                    <a:pt x="90" y="8556"/>
                    <a:pt x="0" y="8853"/>
                    <a:pt x="0" y="9180"/>
                  </a:cubicBezTo>
                  <a:cubicBezTo>
                    <a:pt x="0" y="9630"/>
                    <a:pt x="158" y="10013"/>
                    <a:pt x="472" y="10327"/>
                  </a:cubicBezTo>
                  <a:cubicBezTo>
                    <a:pt x="788" y="10643"/>
                    <a:pt x="1170" y="10801"/>
                    <a:pt x="1620" y="10801"/>
                  </a:cubicBezTo>
                  <a:cubicBezTo>
                    <a:pt x="2194" y="10801"/>
                    <a:pt x="2644" y="10558"/>
                    <a:pt x="2970" y="10074"/>
                  </a:cubicBezTo>
                  <a:lnTo>
                    <a:pt x="6800" y="4320"/>
                  </a:lnTo>
                  <a:lnTo>
                    <a:pt x="7560" y="4320"/>
                  </a:lnTo>
                  <a:lnTo>
                    <a:pt x="7560" y="6548"/>
                  </a:lnTo>
                  <a:lnTo>
                    <a:pt x="3392" y="13484"/>
                  </a:lnTo>
                  <a:cubicBezTo>
                    <a:pt x="3291" y="13652"/>
                    <a:pt x="3240" y="13837"/>
                    <a:pt x="3240" y="14040"/>
                  </a:cubicBezTo>
                  <a:cubicBezTo>
                    <a:pt x="3240" y="14332"/>
                    <a:pt x="3346" y="14586"/>
                    <a:pt x="3561" y="14799"/>
                  </a:cubicBezTo>
                  <a:cubicBezTo>
                    <a:pt x="3774" y="15013"/>
                    <a:pt x="4027" y="15120"/>
                    <a:pt x="4320" y="15120"/>
                  </a:cubicBezTo>
                  <a:lnTo>
                    <a:pt x="7560" y="15120"/>
                  </a:lnTo>
                  <a:lnTo>
                    <a:pt x="7560" y="19710"/>
                  </a:lnTo>
                  <a:cubicBezTo>
                    <a:pt x="7560" y="20228"/>
                    <a:pt x="7745" y="20673"/>
                    <a:pt x="8116" y="21044"/>
                  </a:cubicBezTo>
                  <a:cubicBezTo>
                    <a:pt x="8488" y="21415"/>
                    <a:pt x="8932" y="21600"/>
                    <a:pt x="9450" y="21600"/>
                  </a:cubicBezTo>
                  <a:lnTo>
                    <a:pt x="12149" y="21600"/>
                  </a:lnTo>
                  <a:cubicBezTo>
                    <a:pt x="12667" y="21600"/>
                    <a:pt x="13112" y="21415"/>
                    <a:pt x="13483" y="21044"/>
                  </a:cubicBezTo>
                  <a:cubicBezTo>
                    <a:pt x="13854" y="20673"/>
                    <a:pt x="14039" y="20228"/>
                    <a:pt x="14039" y="19710"/>
                  </a:cubicBezTo>
                  <a:lnTo>
                    <a:pt x="14039" y="15120"/>
                  </a:lnTo>
                  <a:lnTo>
                    <a:pt x="17280" y="15120"/>
                  </a:lnTo>
                  <a:cubicBezTo>
                    <a:pt x="17572" y="15120"/>
                    <a:pt x="17826" y="15013"/>
                    <a:pt x="18039" y="14799"/>
                  </a:cubicBezTo>
                  <a:cubicBezTo>
                    <a:pt x="18252" y="14586"/>
                    <a:pt x="18360" y="14332"/>
                    <a:pt x="18360" y="14040"/>
                  </a:cubicBezTo>
                  <a:cubicBezTo>
                    <a:pt x="18360" y="13837"/>
                    <a:pt x="18309" y="13652"/>
                    <a:pt x="18208" y="13484"/>
                  </a:cubicBezTo>
                  <a:lnTo>
                    <a:pt x="14040" y="6548"/>
                  </a:lnTo>
                  <a:lnTo>
                    <a:pt x="14040" y="4320"/>
                  </a:lnTo>
                  <a:lnTo>
                    <a:pt x="14800" y="4320"/>
                  </a:lnTo>
                  <a:lnTo>
                    <a:pt x="18630" y="10074"/>
                  </a:lnTo>
                  <a:cubicBezTo>
                    <a:pt x="18956" y="10559"/>
                    <a:pt x="19406" y="10801"/>
                    <a:pt x="19980" y="10801"/>
                  </a:cubicBezTo>
                  <a:cubicBezTo>
                    <a:pt x="20430" y="10801"/>
                    <a:pt x="20812" y="10643"/>
                    <a:pt x="21128" y="10328"/>
                  </a:cubicBezTo>
                  <a:cubicBezTo>
                    <a:pt x="21442" y="10013"/>
                    <a:pt x="21600" y="9630"/>
                    <a:pt x="21600" y="9180"/>
                  </a:cubicBezTo>
                  <a:cubicBezTo>
                    <a:pt x="21600" y="8853"/>
                    <a:pt x="21510" y="8556"/>
                    <a:pt x="21330" y="8286"/>
                  </a:cubicBezTo>
                  <a:cubicBezTo>
                    <a:pt x="21330" y="8286"/>
                    <a:pt x="21330" y="8286"/>
                    <a:pt x="21330" y="8286"/>
                  </a:cubicBezTo>
                  <a:close/>
                </a:path>
              </a:pathLst>
            </a:custGeom>
            <a:solidFill>
              <a:srgbClr val="EEEEEE"/>
            </a:solidFill>
            <a:ln w="28575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grpSp>
        <p:nvGrpSpPr>
          <p:cNvPr id="28" name="Group 1405"/>
          <p:cNvGrpSpPr/>
          <p:nvPr/>
        </p:nvGrpSpPr>
        <p:grpSpPr>
          <a:xfrm>
            <a:off x="7014800" y="3822171"/>
            <a:ext cx="844185" cy="1320311"/>
            <a:chOff x="0" y="0"/>
            <a:chExt cx="899596" cy="1244600"/>
          </a:xfrm>
          <a:solidFill>
            <a:srgbClr val="FFFFFF"/>
          </a:solidFill>
        </p:grpSpPr>
        <p:sp>
          <p:nvSpPr>
            <p:cNvPr id="29" name="Shape 1403"/>
            <p:cNvSpPr/>
            <p:nvPr/>
          </p:nvSpPr>
          <p:spPr>
            <a:xfrm>
              <a:off x="291132" y="0"/>
              <a:ext cx="314836" cy="31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21600"/>
                  </a:moveTo>
                  <a:cubicBezTo>
                    <a:pt x="13793" y="21600"/>
                    <a:pt x="16339" y="20548"/>
                    <a:pt x="18445" y="18442"/>
                  </a:cubicBezTo>
                  <a:cubicBezTo>
                    <a:pt x="20552" y="16338"/>
                    <a:pt x="21600" y="13789"/>
                    <a:pt x="21600" y="10801"/>
                  </a:cubicBezTo>
                  <a:cubicBezTo>
                    <a:pt x="21600" y="7811"/>
                    <a:pt x="20552" y="5265"/>
                    <a:pt x="18445" y="3158"/>
                  </a:cubicBezTo>
                  <a:cubicBezTo>
                    <a:pt x="16339" y="1052"/>
                    <a:pt x="13790" y="0"/>
                    <a:pt x="10802" y="0"/>
                  </a:cubicBezTo>
                  <a:cubicBezTo>
                    <a:pt x="7811" y="0"/>
                    <a:pt x="5265" y="1052"/>
                    <a:pt x="3158" y="3158"/>
                  </a:cubicBezTo>
                  <a:cubicBezTo>
                    <a:pt x="1055" y="5262"/>
                    <a:pt x="0" y="7811"/>
                    <a:pt x="0" y="10801"/>
                  </a:cubicBezTo>
                  <a:cubicBezTo>
                    <a:pt x="0" y="13789"/>
                    <a:pt x="1052" y="16338"/>
                    <a:pt x="3158" y="18442"/>
                  </a:cubicBezTo>
                  <a:cubicBezTo>
                    <a:pt x="5265" y="20548"/>
                    <a:pt x="7811" y="21600"/>
                    <a:pt x="10802" y="21600"/>
                  </a:cubicBezTo>
                  <a:cubicBezTo>
                    <a:pt x="10802" y="21600"/>
                    <a:pt x="10802" y="21600"/>
                    <a:pt x="10802" y="21600"/>
                  </a:cubicBezTo>
                  <a:close/>
                </a:path>
              </a:pathLst>
            </a:custGeom>
            <a:solidFill>
              <a:srgbClr val="EEEEEE"/>
            </a:solidFill>
            <a:ln w="28575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30" name="Shape 1404"/>
            <p:cNvSpPr/>
            <p:nvPr/>
          </p:nvSpPr>
          <p:spPr>
            <a:xfrm>
              <a:off x="0" y="345045"/>
              <a:ext cx="899597" cy="8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0" y="8286"/>
                  </a:moveTo>
                  <a:lnTo>
                    <a:pt x="17010" y="1805"/>
                  </a:lnTo>
                  <a:cubicBezTo>
                    <a:pt x="16188" y="602"/>
                    <a:pt x="15199" y="0"/>
                    <a:pt x="14040" y="0"/>
                  </a:cubicBezTo>
                  <a:lnTo>
                    <a:pt x="7560" y="0"/>
                  </a:lnTo>
                  <a:cubicBezTo>
                    <a:pt x="6402" y="0"/>
                    <a:pt x="5412" y="602"/>
                    <a:pt x="4590" y="1805"/>
                  </a:cubicBezTo>
                  <a:lnTo>
                    <a:pt x="270" y="8286"/>
                  </a:lnTo>
                  <a:cubicBezTo>
                    <a:pt x="90" y="8556"/>
                    <a:pt x="0" y="8853"/>
                    <a:pt x="0" y="9180"/>
                  </a:cubicBezTo>
                  <a:cubicBezTo>
                    <a:pt x="0" y="9630"/>
                    <a:pt x="158" y="10013"/>
                    <a:pt x="472" y="10327"/>
                  </a:cubicBezTo>
                  <a:cubicBezTo>
                    <a:pt x="788" y="10643"/>
                    <a:pt x="1170" y="10801"/>
                    <a:pt x="1620" y="10801"/>
                  </a:cubicBezTo>
                  <a:cubicBezTo>
                    <a:pt x="2194" y="10801"/>
                    <a:pt x="2644" y="10558"/>
                    <a:pt x="2970" y="10074"/>
                  </a:cubicBezTo>
                  <a:lnTo>
                    <a:pt x="6800" y="4320"/>
                  </a:lnTo>
                  <a:lnTo>
                    <a:pt x="7560" y="4320"/>
                  </a:lnTo>
                  <a:lnTo>
                    <a:pt x="7560" y="6548"/>
                  </a:lnTo>
                  <a:lnTo>
                    <a:pt x="3392" y="13484"/>
                  </a:lnTo>
                  <a:cubicBezTo>
                    <a:pt x="3291" y="13652"/>
                    <a:pt x="3240" y="13837"/>
                    <a:pt x="3240" y="14040"/>
                  </a:cubicBezTo>
                  <a:cubicBezTo>
                    <a:pt x="3240" y="14332"/>
                    <a:pt x="3346" y="14586"/>
                    <a:pt x="3561" y="14799"/>
                  </a:cubicBezTo>
                  <a:cubicBezTo>
                    <a:pt x="3774" y="15013"/>
                    <a:pt x="4027" y="15120"/>
                    <a:pt x="4320" y="15120"/>
                  </a:cubicBezTo>
                  <a:lnTo>
                    <a:pt x="7560" y="15120"/>
                  </a:lnTo>
                  <a:lnTo>
                    <a:pt x="7560" y="19710"/>
                  </a:lnTo>
                  <a:cubicBezTo>
                    <a:pt x="7560" y="20228"/>
                    <a:pt x="7745" y="20673"/>
                    <a:pt x="8116" y="21044"/>
                  </a:cubicBezTo>
                  <a:cubicBezTo>
                    <a:pt x="8488" y="21415"/>
                    <a:pt x="8932" y="21600"/>
                    <a:pt x="9450" y="21600"/>
                  </a:cubicBezTo>
                  <a:lnTo>
                    <a:pt x="12149" y="21600"/>
                  </a:lnTo>
                  <a:cubicBezTo>
                    <a:pt x="12667" y="21600"/>
                    <a:pt x="13112" y="21415"/>
                    <a:pt x="13483" y="21044"/>
                  </a:cubicBezTo>
                  <a:cubicBezTo>
                    <a:pt x="13854" y="20673"/>
                    <a:pt x="14039" y="20228"/>
                    <a:pt x="14039" y="19710"/>
                  </a:cubicBezTo>
                  <a:lnTo>
                    <a:pt x="14039" y="15120"/>
                  </a:lnTo>
                  <a:lnTo>
                    <a:pt x="17280" y="15120"/>
                  </a:lnTo>
                  <a:cubicBezTo>
                    <a:pt x="17572" y="15120"/>
                    <a:pt x="17826" y="15013"/>
                    <a:pt x="18039" y="14799"/>
                  </a:cubicBezTo>
                  <a:cubicBezTo>
                    <a:pt x="18252" y="14586"/>
                    <a:pt x="18360" y="14332"/>
                    <a:pt x="18360" y="14040"/>
                  </a:cubicBezTo>
                  <a:cubicBezTo>
                    <a:pt x="18360" y="13837"/>
                    <a:pt x="18309" y="13652"/>
                    <a:pt x="18208" y="13484"/>
                  </a:cubicBezTo>
                  <a:lnTo>
                    <a:pt x="14040" y="6548"/>
                  </a:lnTo>
                  <a:lnTo>
                    <a:pt x="14040" y="4320"/>
                  </a:lnTo>
                  <a:lnTo>
                    <a:pt x="14800" y="4320"/>
                  </a:lnTo>
                  <a:lnTo>
                    <a:pt x="18630" y="10074"/>
                  </a:lnTo>
                  <a:cubicBezTo>
                    <a:pt x="18956" y="10559"/>
                    <a:pt x="19406" y="10801"/>
                    <a:pt x="19980" y="10801"/>
                  </a:cubicBezTo>
                  <a:cubicBezTo>
                    <a:pt x="20430" y="10801"/>
                    <a:pt x="20812" y="10643"/>
                    <a:pt x="21128" y="10328"/>
                  </a:cubicBezTo>
                  <a:cubicBezTo>
                    <a:pt x="21442" y="10013"/>
                    <a:pt x="21600" y="9630"/>
                    <a:pt x="21600" y="9180"/>
                  </a:cubicBezTo>
                  <a:cubicBezTo>
                    <a:pt x="21600" y="8853"/>
                    <a:pt x="21510" y="8556"/>
                    <a:pt x="21330" y="8286"/>
                  </a:cubicBezTo>
                  <a:cubicBezTo>
                    <a:pt x="21330" y="8286"/>
                    <a:pt x="21330" y="8286"/>
                    <a:pt x="21330" y="8286"/>
                  </a:cubicBezTo>
                  <a:close/>
                </a:path>
              </a:pathLst>
            </a:custGeom>
            <a:solidFill>
              <a:srgbClr val="EEEEEE"/>
            </a:solidFill>
            <a:ln w="28575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12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5652438" y="1458898"/>
            <a:ext cx="198493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15" dirty="0">
                <a:solidFill>
                  <a:srgbClr val="0B4992"/>
                </a:solidFill>
                <a:latin typeface="Eurobank Sans"/>
                <a:cs typeface="Eurobank Sans"/>
              </a:rPr>
              <a:t>Xρηματοδοτήσεις</a:t>
            </a:r>
            <a:endParaRPr sz="2000" b="1" dirty="0">
              <a:latin typeface="Eurobank Sans"/>
              <a:cs typeface="Eurobank Sans"/>
            </a:endParaRPr>
          </a:p>
          <a:p>
            <a:pPr marR="5080" algn="r">
              <a:spcBef>
                <a:spcPts val="600"/>
              </a:spcBef>
            </a:pP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AFI</a:t>
            </a:r>
            <a:endParaRPr sz="1400" dirty="0">
              <a:latin typeface="Eurobank Sans Light"/>
              <a:cs typeface="Eurobank Sans Light"/>
            </a:endParaRPr>
          </a:p>
          <a:p>
            <a:pPr marR="5080" algn="r">
              <a:spcBef>
                <a:spcPts val="600"/>
              </a:spcBef>
            </a:pP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Cos</a:t>
            </a:r>
            <a:r>
              <a:rPr sz="1400" spc="-50" dirty="0">
                <a:solidFill>
                  <a:srgbClr val="0B4992"/>
                </a:solidFill>
                <a:latin typeface="Eurobank Sans Light"/>
                <a:cs typeface="Eurobank Sans Light"/>
              </a:rPr>
              <a:t>m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e</a:t>
            </a:r>
            <a:endParaRPr sz="1400" dirty="0">
              <a:latin typeface="Eurobank Sans Light"/>
              <a:cs typeface="Eurobank Sans Light"/>
            </a:endParaRPr>
          </a:p>
          <a:p>
            <a:pPr marL="153674" marR="5080" indent="227970" algn="r">
              <a:spcBef>
                <a:spcPts val="600"/>
              </a:spcBef>
            </a:pP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Προγράμματα </a:t>
            </a:r>
            <a:r>
              <a:rPr sz="1400" spc="-2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ΕΑΤ</a:t>
            </a:r>
            <a:endParaRPr lang="el-GR" sz="1400" spc="-25" dirty="0" smtClean="0">
              <a:solidFill>
                <a:srgbClr val="0B4992"/>
              </a:solidFill>
              <a:latin typeface="Eurobank Sans Light"/>
              <a:cs typeface="Eurobank Sans Light"/>
            </a:endParaRPr>
          </a:p>
          <a:p>
            <a:pPr marL="153674" marR="5080" indent="227970" algn="r">
              <a:spcBef>
                <a:spcPts val="600"/>
              </a:spcBef>
            </a:pPr>
            <a:r>
              <a:rPr lang="el-GR"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Προεξόφληση Ατόκων </a:t>
            </a:r>
            <a:r>
              <a:rPr lang="el-GR" sz="1400" spc="-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Δόσεων</a:t>
            </a:r>
          </a:p>
        </p:txBody>
      </p:sp>
      <p:sp>
        <p:nvSpPr>
          <p:cNvPr id="7" name="object 7"/>
          <p:cNvSpPr/>
          <p:nvPr/>
        </p:nvSpPr>
        <p:spPr>
          <a:xfrm>
            <a:off x="3156007" y="4161412"/>
            <a:ext cx="0" cy="2124000"/>
          </a:xfrm>
          <a:custGeom>
            <a:avLst/>
            <a:gdLst/>
            <a:ahLst/>
            <a:cxnLst/>
            <a:rect l="l" t="t" r="r" b="b"/>
            <a:pathLst>
              <a:path h="1927225">
                <a:moveTo>
                  <a:pt x="0" y="1927225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260469" y="4161410"/>
            <a:ext cx="0" cy="1980000"/>
          </a:xfrm>
          <a:custGeom>
            <a:avLst/>
            <a:gdLst/>
            <a:ahLst/>
            <a:cxnLst/>
            <a:rect l="l" t="t" r="r" b="b"/>
            <a:pathLst>
              <a:path h="1654809">
                <a:moveTo>
                  <a:pt x="0" y="1654771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403264" y="4106901"/>
            <a:ext cx="0" cy="1872000"/>
          </a:xfrm>
          <a:custGeom>
            <a:avLst/>
            <a:gdLst/>
            <a:ahLst/>
            <a:cxnLst/>
            <a:rect l="l" t="t" r="r" b="b"/>
            <a:pathLst>
              <a:path h="1709420">
                <a:moveTo>
                  <a:pt x="0" y="170928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886200" y="4191000"/>
            <a:ext cx="2261870" cy="172867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r">
              <a:spcBef>
                <a:spcPts val="640"/>
              </a:spcBef>
            </a:pPr>
            <a:r>
              <a:rPr sz="2000" b="1" spc="-10" dirty="0" err="1" smtClean="0">
                <a:solidFill>
                  <a:srgbClr val="0B4992"/>
                </a:solidFill>
                <a:latin typeface="Eurobank Sans"/>
                <a:cs typeface="Eurobank Sans"/>
              </a:rPr>
              <a:t>Ασφ</a:t>
            </a:r>
            <a:r>
              <a:rPr sz="2000" b="1" spc="-10" dirty="0" smtClean="0">
                <a:solidFill>
                  <a:srgbClr val="0B4992"/>
                </a:solidFill>
                <a:latin typeface="Eurobank Sans"/>
                <a:cs typeface="Eurobank Sans"/>
              </a:rPr>
              <a:t>αλιστική</a:t>
            </a:r>
            <a:r>
              <a:rPr sz="2000" b="1" spc="-85" dirty="0" smtClean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r>
              <a:rPr sz="2000" b="1" spc="-15" dirty="0" smtClean="0">
                <a:solidFill>
                  <a:srgbClr val="0B4992"/>
                </a:solidFill>
                <a:latin typeface="Eurobank Sans"/>
                <a:cs typeface="Eurobank Sans"/>
              </a:rPr>
              <a:t>κάλυψη</a:t>
            </a:r>
            <a:endParaRPr sz="2000" b="1" dirty="0" smtClean="0">
              <a:latin typeface="Eurobank Sans"/>
              <a:cs typeface="Eurobank Sans"/>
            </a:endParaRPr>
          </a:p>
          <a:p>
            <a:pPr marR="5080" algn="r">
              <a:spcBef>
                <a:spcPts val="600"/>
              </a:spcBef>
              <a:spcAft>
                <a:spcPts val="600"/>
              </a:spcAft>
            </a:pPr>
            <a:r>
              <a:rPr lang="el-GR" sz="1400" spc="-40" dirty="0">
                <a:solidFill>
                  <a:srgbClr val="0B4992"/>
                </a:solidFill>
                <a:latin typeface="Eurobank Sans Light"/>
                <a:cs typeface="Eurobank Sans Light"/>
              </a:rPr>
              <a:t>Α</a:t>
            </a:r>
            <a:r>
              <a:rPr lang="el-GR" sz="1400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σφάλιση</a:t>
            </a:r>
            <a:r>
              <a:rPr lang="el-GR" sz="1400" dirty="0">
                <a:latin typeface="Eurobank Sans Light"/>
                <a:cs typeface="Eurobank Sans Light"/>
              </a:rPr>
              <a:t> </a:t>
            </a:r>
            <a:r>
              <a:rPr lang="en-US" sz="1400" b="1" dirty="0">
                <a:solidFill>
                  <a:srgbClr val="0B4992"/>
                </a:solidFill>
                <a:latin typeface="Eurobank Sans Light"/>
                <a:cs typeface="Eurobank Sans Light"/>
              </a:rPr>
              <a:t>Cyb</a:t>
            </a:r>
            <a:r>
              <a:rPr lang="en-US" sz="1400" b="1" spc="-30" dirty="0">
                <a:solidFill>
                  <a:srgbClr val="0B4992"/>
                </a:solidFill>
                <a:latin typeface="Eurobank Sans Light"/>
                <a:cs typeface="Eurobank Sans Light"/>
              </a:rPr>
              <a:t>e</a:t>
            </a:r>
            <a:r>
              <a:rPr lang="en-US" sz="1400" b="1" dirty="0">
                <a:solidFill>
                  <a:srgbClr val="0B4992"/>
                </a:solidFill>
                <a:latin typeface="Eurobank Sans Light"/>
                <a:cs typeface="Eurobank Sans Light"/>
              </a:rPr>
              <a:t>r-security</a:t>
            </a:r>
            <a:endParaRPr lang="en-US" sz="1400" dirty="0">
              <a:solidFill>
                <a:srgbClr val="0B4992"/>
              </a:solidFill>
              <a:latin typeface="Eurobank Sans Light"/>
              <a:cs typeface="Eurobank Sans Light"/>
            </a:endParaRPr>
          </a:p>
          <a:p>
            <a:pPr marR="5080" algn="r">
              <a:spcBef>
                <a:spcPts val="600"/>
              </a:spcBef>
              <a:spcAft>
                <a:spcPts val="600"/>
              </a:spcAft>
            </a:pPr>
            <a:r>
              <a:rPr lang="en-US" sz="1400" b="1" spc="-4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Business Care </a:t>
            </a:r>
            <a:r>
              <a:rPr lang="en-US" sz="1400" spc="-4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+ </a:t>
            </a:r>
            <a:endParaRPr lang="el-GR" sz="1400" spc="-40" dirty="0" smtClean="0">
              <a:solidFill>
                <a:srgbClr val="0B4992"/>
              </a:solidFill>
              <a:latin typeface="Eurobank Sans Light"/>
              <a:cs typeface="Eurobank Sans Light"/>
            </a:endParaRPr>
          </a:p>
          <a:p>
            <a:pPr marR="5080" algn="r">
              <a:spcBef>
                <a:spcPts val="600"/>
              </a:spcBef>
              <a:spcAft>
                <a:spcPts val="600"/>
              </a:spcAft>
            </a:pPr>
            <a:r>
              <a:rPr lang="el-GR" sz="1400" spc="-4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Αστική Ευθύνη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83529" y="4321899"/>
            <a:ext cx="2394489" cy="169790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0975" algn="r">
              <a:spcBef>
                <a:spcPts val="640"/>
              </a:spcBef>
            </a:pPr>
            <a:r>
              <a:rPr sz="2000" b="1" dirty="0">
                <a:solidFill>
                  <a:srgbClr val="0B4992"/>
                </a:solidFill>
                <a:latin typeface="Eurobank Sans"/>
                <a:cs typeface="Eurobank Sans"/>
              </a:rPr>
              <a:t>Μ</a:t>
            </a:r>
            <a:r>
              <a:rPr sz="2000" b="1" spc="-40" dirty="0">
                <a:solidFill>
                  <a:srgbClr val="0B4992"/>
                </a:solidFill>
                <a:latin typeface="Eurobank Sans"/>
                <a:cs typeface="Eurobank Sans"/>
              </a:rPr>
              <a:t>ι</a:t>
            </a:r>
            <a:r>
              <a:rPr sz="2000" b="1" dirty="0">
                <a:solidFill>
                  <a:srgbClr val="0B4992"/>
                </a:solidFill>
                <a:latin typeface="Eurobank Sans"/>
                <a:cs typeface="Eurobank Sans"/>
              </a:rPr>
              <a:t>σθοδο</a:t>
            </a:r>
            <a:r>
              <a:rPr sz="2000" b="1" spc="-40" dirty="0">
                <a:solidFill>
                  <a:srgbClr val="0B4992"/>
                </a:solidFill>
                <a:latin typeface="Eurobank Sans"/>
                <a:cs typeface="Eurobank Sans"/>
              </a:rPr>
              <a:t>σ</a:t>
            </a:r>
            <a:r>
              <a:rPr sz="2000" b="1" dirty="0">
                <a:solidFill>
                  <a:srgbClr val="0B4992"/>
                </a:solidFill>
                <a:latin typeface="Eurobank Sans"/>
                <a:cs typeface="Eurobank Sans"/>
              </a:rPr>
              <a:t>ία</a:t>
            </a:r>
            <a:endParaRPr sz="2000" b="1" dirty="0">
              <a:latin typeface="Eurobank Sans"/>
              <a:cs typeface="Eurobank Sans"/>
            </a:endParaRPr>
          </a:p>
          <a:p>
            <a:pPr marL="180975" marR="5080" algn="r">
              <a:spcBef>
                <a:spcPts val="600"/>
              </a:spcBef>
              <a:spcAft>
                <a:spcPts val="600"/>
              </a:spcAft>
            </a:pP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Προνόμια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για </a:t>
            </a: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τους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2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εργαζόμενους</a:t>
            </a:r>
            <a:r>
              <a:rPr lang="el-GR" sz="1400" dirty="0" smtClean="0">
                <a:latin typeface="Eurobank Sans Light"/>
                <a:cs typeface="Eurobank Sans Light"/>
              </a:rPr>
              <a:t> </a:t>
            </a:r>
            <a:r>
              <a:rPr lang="el-GR" sz="140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σε </a:t>
            </a:r>
            <a:r>
              <a:rPr lang="el-GR" sz="1400" spc="-2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τραπεζικά </a:t>
            </a: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προϊόντα και</a:t>
            </a:r>
            <a:r>
              <a:rPr lang="el-GR" sz="1400" spc="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υπηρεσίες</a:t>
            </a:r>
          </a:p>
          <a:p>
            <a:pPr marL="180975" marR="5080" algn="r">
              <a:spcBef>
                <a:spcPts val="600"/>
              </a:spcBef>
            </a:pP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Δωρεάν</a:t>
            </a:r>
            <a:r>
              <a:rPr lang="el-GR" sz="1400" spc="-5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πληρωμή </a:t>
            </a:r>
            <a:endParaRPr lang="el-GR" sz="1400" spc="-10" dirty="0" smtClean="0">
              <a:solidFill>
                <a:srgbClr val="0B4992"/>
              </a:solidFill>
              <a:latin typeface="Eurobank Sans Light"/>
              <a:cs typeface="Eurobank Sans Light"/>
            </a:endParaRPr>
          </a:p>
          <a:p>
            <a:pPr marL="180975" marR="5080" algn="r">
              <a:spcAft>
                <a:spcPts val="600"/>
              </a:spcAft>
            </a:pP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μέσω</a:t>
            </a:r>
            <a:r>
              <a:rPr lang="el-GR" sz="1400" spc="-10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e-Banking</a:t>
            </a:r>
            <a:endParaRPr lang="el-GR" sz="1400" dirty="0">
              <a:latin typeface="Eurobank Sans Light"/>
              <a:cs typeface="Eurobank Sans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622" y="1624327"/>
            <a:ext cx="1751330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2000" b="1" dirty="0" smtClean="0">
                <a:solidFill>
                  <a:srgbClr val="0B4992"/>
                </a:solidFill>
                <a:latin typeface="Eurobank Sans"/>
                <a:cs typeface="Eurobank Sans"/>
              </a:rPr>
              <a:t>e</a:t>
            </a:r>
            <a:r>
              <a:rPr sz="2000" b="1" dirty="0" smtClean="0">
                <a:solidFill>
                  <a:srgbClr val="0B4992"/>
                </a:solidFill>
                <a:latin typeface="Eurobank Sans"/>
                <a:cs typeface="Eurobank Sans"/>
              </a:rPr>
              <a:t>-</a:t>
            </a:r>
            <a:r>
              <a:rPr sz="2000" b="1" spc="-40" dirty="0" smtClean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r>
              <a:rPr lang="el-GR" sz="2000" b="1" spc="-40" dirty="0" smtClean="0">
                <a:solidFill>
                  <a:srgbClr val="0B4992"/>
                </a:solidFill>
                <a:latin typeface="Eurobank Sans"/>
                <a:cs typeface="Eurobank Sans"/>
              </a:rPr>
              <a:t>Εισπράξεις</a:t>
            </a:r>
          </a:p>
          <a:p>
            <a:pPr marL="12700" algn="r">
              <a:spcBef>
                <a:spcPts val="600"/>
              </a:spcBef>
              <a:spcAft>
                <a:spcPts val="600"/>
              </a:spcAft>
            </a:pPr>
            <a:r>
              <a:rPr lang="en-US" sz="1400" spc="-40" dirty="0" smtClean="0">
                <a:solidFill>
                  <a:srgbClr val="0B4992"/>
                </a:solidFill>
                <a:latin typeface="Eurobank Sans"/>
                <a:cs typeface="Eurobank Sans"/>
              </a:rPr>
              <a:t>e  -POS</a:t>
            </a:r>
          </a:p>
          <a:p>
            <a:pPr marL="12700" algn="r">
              <a:spcBef>
                <a:spcPts val="600"/>
              </a:spcBef>
              <a:spcAft>
                <a:spcPts val="600"/>
              </a:spcAft>
            </a:pPr>
            <a:r>
              <a:rPr lang="en-US" sz="1400" spc="-40" dirty="0" smtClean="0">
                <a:solidFill>
                  <a:srgbClr val="0B4992"/>
                </a:solidFill>
                <a:latin typeface="Eurobank Sans"/>
                <a:cs typeface="Eurobank Sans"/>
              </a:rPr>
              <a:t>Iris Payments</a:t>
            </a:r>
            <a:endParaRPr lang="el-GR" sz="1400" spc="-40" dirty="0" smtClean="0">
              <a:solidFill>
                <a:srgbClr val="0B4992"/>
              </a:solidFill>
              <a:latin typeface="Eurobank Sans"/>
              <a:cs typeface="Eurobank Sans"/>
            </a:endParaRPr>
          </a:p>
          <a:p>
            <a:pPr marL="12700" algn="r">
              <a:spcBef>
                <a:spcPts val="600"/>
              </a:spcBef>
              <a:spcAft>
                <a:spcPts val="600"/>
              </a:spcAft>
            </a:pPr>
            <a:r>
              <a:rPr lang="en-US" sz="1400" spc="-40" dirty="0">
                <a:solidFill>
                  <a:srgbClr val="0B4992"/>
                </a:solidFill>
                <a:cs typeface="Eurobank Sans"/>
              </a:rPr>
              <a:t>Payment </a:t>
            </a:r>
            <a:r>
              <a:rPr lang="en-US" sz="1400" spc="-40" dirty="0" smtClean="0">
                <a:solidFill>
                  <a:srgbClr val="0B4992"/>
                </a:solidFill>
                <a:cs typeface="Eurobank Sans"/>
              </a:rPr>
              <a:t>Link</a:t>
            </a:r>
            <a:endParaRPr lang="en-US" sz="1400" spc="-40" dirty="0">
              <a:solidFill>
                <a:srgbClr val="0B4992"/>
              </a:solidFill>
              <a:cs typeface="Eurobank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400" y="4192668"/>
            <a:ext cx="243643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l-GR" sz="2000" b="1" spc="-10" dirty="0" smtClean="0">
                <a:solidFill>
                  <a:srgbClr val="0B4992"/>
                </a:solidFill>
                <a:latin typeface="Eurobank Sans"/>
                <a:cs typeface="Eurobank Sans"/>
              </a:rPr>
              <a:t>Συμβουλευτική</a:t>
            </a:r>
            <a:r>
              <a:rPr sz="2000" b="1" spc="-80" dirty="0" smtClean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r>
              <a:rPr sz="2000" b="1" dirty="0" smtClean="0">
                <a:solidFill>
                  <a:srgbClr val="0B4992"/>
                </a:solidFill>
                <a:latin typeface="Eurobank Sans"/>
                <a:cs typeface="Eurobank Sans"/>
              </a:rPr>
              <a:t>ΕΣΠΑ</a:t>
            </a:r>
            <a:r>
              <a:rPr lang="el-GR" sz="2000" b="1" dirty="0" smtClean="0">
                <a:solidFill>
                  <a:srgbClr val="0B4992"/>
                </a:solidFill>
                <a:latin typeface="Eurobank Sans"/>
                <a:cs typeface="Eurobank Sans"/>
              </a:rPr>
              <a:t> &amp; Αναπτυξιακού</a:t>
            </a:r>
            <a:endParaRPr sz="2000" b="1" dirty="0">
              <a:latin typeface="Eurobank Sans"/>
              <a:cs typeface="Eurobank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400" y="4837829"/>
            <a:ext cx="2817444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spcAft>
                <a:spcPts val="600"/>
              </a:spcAft>
            </a:pP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Δωρεάν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ενημέρωση </a:t>
            </a:r>
            <a:r>
              <a:rPr lang="el-GR"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&amp; </a:t>
            </a:r>
            <a:r>
              <a:rPr lang="el-GR" sz="1400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Έλεγχος</a:t>
            </a:r>
            <a:r>
              <a:rPr lang="el-GR" sz="1400" spc="-60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Επιλεξιμότητας </a:t>
            </a:r>
          </a:p>
          <a:p>
            <a:pPr marL="12700" algn="r">
              <a:spcBef>
                <a:spcPts val="100"/>
              </a:spcBef>
              <a:spcAft>
                <a:spcPts val="600"/>
              </a:spcAft>
            </a:pP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Ολοκληρωμένο</a:t>
            </a:r>
            <a:r>
              <a:rPr lang="el-GR" sz="1400" spc="-3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2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πρόγραμμα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χρηματοδότησης </a:t>
            </a:r>
          </a:p>
          <a:p>
            <a:pPr marL="12700" algn="r">
              <a:spcBef>
                <a:spcPts val="100"/>
              </a:spcBef>
              <a:spcAft>
                <a:spcPts val="600"/>
              </a:spcAft>
            </a:pPr>
            <a:r>
              <a:rPr lang="el-GR" sz="1400" spc="-2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Υποβολή </a:t>
            </a:r>
            <a:r>
              <a:rPr lang="el-GR"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&amp; </a:t>
            </a: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Υποστήριξη </a:t>
            </a:r>
            <a:r>
              <a:rPr lang="el-GR"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με</a:t>
            </a:r>
            <a:r>
              <a:rPr lang="el-GR" sz="1400" spc="-2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μειωμένο </a:t>
            </a:r>
            <a:r>
              <a:rPr lang="el-GR"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κόστος </a:t>
            </a:r>
            <a:r>
              <a:rPr lang="el-GR" sz="1400" spc="-15" dirty="0">
                <a:solidFill>
                  <a:srgbClr val="0B4992"/>
                </a:solidFill>
                <a:latin typeface="Eurobank Sans Light"/>
                <a:cs typeface="Eurobank Sans Light"/>
              </a:rPr>
              <a:t>μέσω</a:t>
            </a:r>
            <a:r>
              <a:rPr lang="el-GR" sz="1400" spc="-4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lang="el-GR" sz="1400" spc="-4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εταιρίας </a:t>
            </a:r>
            <a:r>
              <a:rPr lang="el-GR" sz="1400" spc="-10" dirty="0" err="1" smtClean="0">
                <a:solidFill>
                  <a:srgbClr val="0B4992"/>
                </a:solidFill>
                <a:latin typeface="Eurobank Sans Light"/>
                <a:cs typeface="Eurobank Sans Light"/>
              </a:rPr>
              <a:t>Ευρωσυμβούλων</a:t>
            </a:r>
            <a:endParaRPr lang="el-GR" sz="1400" dirty="0">
              <a:latin typeface="Eurobank Sans Light"/>
              <a:cs typeface="Eurobank Sans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81019" y="6190082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186073" y="6028741"/>
            <a:ext cx="134518" cy="134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9342354" y="5961482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772400" y="1438863"/>
            <a:ext cx="0" cy="1800000"/>
          </a:xfrm>
          <a:custGeom>
            <a:avLst/>
            <a:gdLst/>
            <a:ahLst/>
            <a:cxnLst/>
            <a:rect l="l" t="t" r="r" b="b"/>
            <a:pathLst>
              <a:path h="2413000">
                <a:moveTo>
                  <a:pt x="0" y="0"/>
                </a:moveTo>
                <a:lnTo>
                  <a:pt x="0" y="24127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710977" y="1371600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463984" y="1476600"/>
            <a:ext cx="0" cy="1800000"/>
          </a:xfrm>
          <a:custGeom>
            <a:avLst/>
            <a:gdLst/>
            <a:ahLst/>
            <a:cxnLst/>
            <a:rect l="l" t="t" r="r" b="b"/>
            <a:pathLst>
              <a:path h="2874010">
                <a:moveTo>
                  <a:pt x="0" y="2873463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403075" y="1389482"/>
            <a:ext cx="134518" cy="134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7900670" y="1828800"/>
            <a:ext cx="1929130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l-GR" sz="1400" spc="-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Χρηματοδότηση Κεφαλαίου Κίνησης </a:t>
            </a:r>
          </a:p>
          <a:p>
            <a:pPr marL="12700" marR="5080">
              <a:spcBef>
                <a:spcPts val="100"/>
              </a:spcBef>
            </a:pPr>
            <a:r>
              <a:rPr lang="el-GR" sz="1400" spc="-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&amp; Επενδύσεων</a:t>
            </a:r>
          </a:p>
          <a:p>
            <a:pPr marL="12700" marR="5080">
              <a:spcBef>
                <a:spcPts val="100"/>
              </a:spcBef>
            </a:pPr>
            <a:endParaRPr lang="en-US" sz="1400" spc="-5" dirty="0" smtClean="0">
              <a:solidFill>
                <a:srgbClr val="0B4992"/>
              </a:solidFill>
              <a:latin typeface="Eurobank Sans Light"/>
              <a:cs typeface="Eurobank Sans Light"/>
            </a:endParaRPr>
          </a:p>
          <a:p>
            <a:pPr marL="12700" marR="5080">
              <a:spcBef>
                <a:spcPts val="100"/>
              </a:spcBef>
            </a:pPr>
            <a:r>
              <a:rPr lang="el-GR" sz="1400" b="1" spc="-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Έκπτωση </a:t>
            </a:r>
            <a:r>
              <a:rPr lang="el-GR"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στα</a:t>
            </a:r>
            <a:r>
              <a:rPr sz="1400" spc="-8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spc="-15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έξοδα  </a:t>
            </a:r>
            <a:r>
              <a:rPr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χρηματοδότησης</a:t>
            </a:r>
            <a:endParaRPr sz="1400" dirty="0">
              <a:latin typeface="Eurobank Sans Light"/>
              <a:cs typeface="Eurobank Sans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38897" y="3254471"/>
            <a:ext cx="858519" cy="914400"/>
          </a:xfrm>
          <a:custGeom>
            <a:avLst/>
            <a:gdLst/>
            <a:ahLst/>
            <a:cxnLst/>
            <a:rect l="l" t="t" r="r" b="b"/>
            <a:pathLst>
              <a:path w="858520" h="914400">
                <a:moveTo>
                  <a:pt x="0" y="914399"/>
                </a:moveTo>
                <a:lnTo>
                  <a:pt x="858090" y="914399"/>
                </a:lnTo>
                <a:lnTo>
                  <a:pt x="85809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9DB6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196988" y="3254471"/>
            <a:ext cx="1040765" cy="914400"/>
          </a:xfrm>
          <a:custGeom>
            <a:avLst/>
            <a:gdLst/>
            <a:ahLst/>
            <a:cxnLst/>
            <a:rect l="l" t="t" r="r" b="b"/>
            <a:pathLst>
              <a:path w="1040764" h="914400">
                <a:moveTo>
                  <a:pt x="0" y="914399"/>
                </a:moveTo>
                <a:lnTo>
                  <a:pt x="1040345" y="914399"/>
                </a:lnTo>
                <a:lnTo>
                  <a:pt x="104034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6D92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237332" y="3254471"/>
            <a:ext cx="1016000" cy="914400"/>
          </a:xfrm>
          <a:custGeom>
            <a:avLst/>
            <a:gdLst/>
            <a:ahLst/>
            <a:cxnLst/>
            <a:rect l="l" t="t" r="r" b="b"/>
            <a:pathLst>
              <a:path w="1016000" h="914400">
                <a:moveTo>
                  <a:pt x="0" y="914399"/>
                </a:moveTo>
                <a:lnTo>
                  <a:pt x="1016000" y="914399"/>
                </a:lnTo>
                <a:lnTo>
                  <a:pt x="1016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3C6E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451577" y="3254471"/>
            <a:ext cx="1040765" cy="914400"/>
          </a:xfrm>
          <a:custGeom>
            <a:avLst/>
            <a:gdLst/>
            <a:ahLst/>
            <a:cxnLst/>
            <a:rect l="l" t="t" r="r" b="b"/>
            <a:pathLst>
              <a:path w="1040765" h="914400">
                <a:moveTo>
                  <a:pt x="0" y="914399"/>
                </a:moveTo>
                <a:lnTo>
                  <a:pt x="1040345" y="914399"/>
                </a:lnTo>
                <a:lnTo>
                  <a:pt x="1040345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620738" y="3456490"/>
            <a:ext cx="589280" cy="327025"/>
          </a:xfrm>
          <a:custGeom>
            <a:avLst/>
            <a:gdLst/>
            <a:ahLst/>
            <a:cxnLst/>
            <a:rect l="l" t="t" r="r" b="b"/>
            <a:pathLst>
              <a:path w="589279" h="327025">
                <a:moveTo>
                  <a:pt x="560336" y="0"/>
                </a:moveTo>
                <a:lnTo>
                  <a:pt x="28473" y="0"/>
                </a:lnTo>
                <a:lnTo>
                  <a:pt x="17391" y="2238"/>
                </a:lnTo>
                <a:lnTo>
                  <a:pt x="8340" y="8342"/>
                </a:lnTo>
                <a:lnTo>
                  <a:pt x="2237" y="17396"/>
                </a:lnTo>
                <a:lnTo>
                  <a:pt x="0" y="28486"/>
                </a:lnTo>
                <a:lnTo>
                  <a:pt x="0" y="326605"/>
                </a:lnTo>
                <a:lnTo>
                  <a:pt x="588822" y="326605"/>
                </a:lnTo>
                <a:lnTo>
                  <a:pt x="588822" y="28486"/>
                </a:lnTo>
                <a:lnTo>
                  <a:pt x="586584" y="17396"/>
                </a:lnTo>
                <a:lnTo>
                  <a:pt x="580480" y="8342"/>
                </a:lnTo>
                <a:lnTo>
                  <a:pt x="571425" y="2238"/>
                </a:lnTo>
                <a:lnTo>
                  <a:pt x="560336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620832" y="3634493"/>
            <a:ext cx="589280" cy="148590"/>
          </a:xfrm>
          <a:custGeom>
            <a:avLst/>
            <a:gdLst/>
            <a:ahLst/>
            <a:cxnLst/>
            <a:rect l="l" t="t" r="r" b="b"/>
            <a:pathLst>
              <a:path w="589279" h="148589">
                <a:moveTo>
                  <a:pt x="588733" y="0"/>
                </a:moveTo>
                <a:lnTo>
                  <a:pt x="0" y="0"/>
                </a:lnTo>
                <a:lnTo>
                  <a:pt x="0" y="148589"/>
                </a:lnTo>
                <a:lnTo>
                  <a:pt x="588733" y="148589"/>
                </a:lnTo>
                <a:lnTo>
                  <a:pt x="588733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640700" y="3482583"/>
            <a:ext cx="549275" cy="271145"/>
          </a:xfrm>
          <a:custGeom>
            <a:avLst/>
            <a:gdLst/>
            <a:ahLst/>
            <a:cxnLst/>
            <a:rect l="l" t="t" r="r" b="b"/>
            <a:pathLst>
              <a:path w="549275" h="271145">
                <a:moveTo>
                  <a:pt x="544715" y="0"/>
                </a:moveTo>
                <a:lnTo>
                  <a:pt x="2870" y="0"/>
                </a:lnTo>
                <a:lnTo>
                  <a:pt x="0" y="2870"/>
                </a:lnTo>
                <a:lnTo>
                  <a:pt x="0" y="266903"/>
                </a:lnTo>
                <a:lnTo>
                  <a:pt x="1104" y="268846"/>
                </a:lnTo>
                <a:lnTo>
                  <a:pt x="3822" y="270713"/>
                </a:lnTo>
                <a:lnTo>
                  <a:pt x="5067" y="271132"/>
                </a:lnTo>
                <a:lnTo>
                  <a:pt x="546036" y="271132"/>
                </a:lnTo>
                <a:lnTo>
                  <a:pt x="548906" y="268249"/>
                </a:lnTo>
                <a:lnTo>
                  <a:pt x="548906" y="5105"/>
                </a:lnTo>
                <a:lnTo>
                  <a:pt x="548513" y="3886"/>
                </a:lnTo>
                <a:lnTo>
                  <a:pt x="546684" y="1130"/>
                </a:lnTo>
                <a:lnTo>
                  <a:pt x="544715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7620832" y="3783091"/>
            <a:ext cx="589280" cy="46990"/>
          </a:xfrm>
          <a:custGeom>
            <a:avLst/>
            <a:gdLst/>
            <a:ahLst/>
            <a:cxnLst/>
            <a:rect l="l" t="t" r="r" b="b"/>
            <a:pathLst>
              <a:path w="589279" h="46989">
                <a:moveTo>
                  <a:pt x="0" y="46570"/>
                </a:moveTo>
                <a:lnTo>
                  <a:pt x="588822" y="46570"/>
                </a:lnTo>
                <a:lnTo>
                  <a:pt x="588822" y="0"/>
                </a:lnTo>
                <a:lnTo>
                  <a:pt x="0" y="0"/>
                </a:lnTo>
                <a:lnTo>
                  <a:pt x="0" y="4657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626146" y="3804716"/>
            <a:ext cx="578485" cy="25400"/>
          </a:xfrm>
          <a:custGeom>
            <a:avLst/>
            <a:gdLst/>
            <a:ahLst/>
            <a:cxnLst/>
            <a:rect l="l" t="t" r="r" b="b"/>
            <a:pathLst>
              <a:path w="578484" h="25400">
                <a:moveTo>
                  <a:pt x="0" y="24942"/>
                </a:moveTo>
                <a:lnTo>
                  <a:pt x="578192" y="24942"/>
                </a:lnTo>
                <a:lnTo>
                  <a:pt x="578192" y="0"/>
                </a:lnTo>
                <a:lnTo>
                  <a:pt x="0" y="0"/>
                </a:lnTo>
                <a:lnTo>
                  <a:pt x="0" y="2494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7828186" y="3829668"/>
            <a:ext cx="174625" cy="73025"/>
          </a:xfrm>
          <a:custGeom>
            <a:avLst/>
            <a:gdLst/>
            <a:ahLst/>
            <a:cxnLst/>
            <a:rect l="l" t="t" r="r" b="b"/>
            <a:pathLst>
              <a:path w="174625" h="73025">
                <a:moveTo>
                  <a:pt x="0" y="72631"/>
                </a:moveTo>
                <a:lnTo>
                  <a:pt x="174104" y="72631"/>
                </a:lnTo>
                <a:lnTo>
                  <a:pt x="174104" y="0"/>
                </a:lnTo>
                <a:lnTo>
                  <a:pt x="0" y="0"/>
                </a:lnTo>
                <a:lnTo>
                  <a:pt x="0" y="72631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828186" y="3829666"/>
            <a:ext cx="174625" cy="26670"/>
          </a:xfrm>
          <a:custGeom>
            <a:avLst/>
            <a:gdLst/>
            <a:ahLst/>
            <a:cxnLst/>
            <a:rect l="l" t="t" r="r" b="b"/>
            <a:pathLst>
              <a:path w="174625" h="26670">
                <a:moveTo>
                  <a:pt x="0" y="26619"/>
                </a:moveTo>
                <a:lnTo>
                  <a:pt x="174104" y="26619"/>
                </a:lnTo>
                <a:lnTo>
                  <a:pt x="174104" y="0"/>
                </a:lnTo>
                <a:lnTo>
                  <a:pt x="0" y="0"/>
                </a:lnTo>
                <a:lnTo>
                  <a:pt x="0" y="2661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765541" y="3914771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402" y="0"/>
                </a:lnTo>
              </a:path>
            </a:pathLst>
          </a:custGeom>
          <a:ln w="24955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640699" y="3482583"/>
            <a:ext cx="549275" cy="26034"/>
          </a:xfrm>
          <a:custGeom>
            <a:avLst/>
            <a:gdLst/>
            <a:ahLst/>
            <a:cxnLst/>
            <a:rect l="l" t="t" r="r" b="b"/>
            <a:pathLst>
              <a:path w="549275" h="26035">
                <a:moveTo>
                  <a:pt x="0" y="26009"/>
                </a:moveTo>
                <a:lnTo>
                  <a:pt x="548906" y="26009"/>
                </a:lnTo>
                <a:lnTo>
                  <a:pt x="548906" y="0"/>
                </a:lnTo>
                <a:lnTo>
                  <a:pt x="0" y="0"/>
                </a:lnTo>
                <a:lnTo>
                  <a:pt x="0" y="26009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756915" y="3493880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8940" y="0"/>
                </a:lnTo>
              </a:path>
            </a:pathLst>
          </a:custGeom>
          <a:ln w="858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8101810" y="348958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819" y="0"/>
                </a:moveTo>
                <a:lnTo>
                  <a:pt x="1968" y="0"/>
                </a:lnTo>
                <a:lnTo>
                  <a:pt x="0" y="1968"/>
                </a:lnTo>
                <a:lnTo>
                  <a:pt x="0" y="6819"/>
                </a:lnTo>
                <a:lnTo>
                  <a:pt x="1968" y="8788"/>
                </a:lnTo>
                <a:lnTo>
                  <a:pt x="6819" y="8788"/>
                </a:lnTo>
                <a:lnTo>
                  <a:pt x="8788" y="6819"/>
                </a:lnTo>
                <a:lnTo>
                  <a:pt x="8788" y="1968"/>
                </a:lnTo>
                <a:lnTo>
                  <a:pt x="6819" y="0"/>
                </a:lnTo>
                <a:close/>
              </a:path>
            </a:pathLst>
          </a:custGeom>
          <a:solidFill>
            <a:srgbClr val="0230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123876" y="348958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819" y="0"/>
                </a:moveTo>
                <a:lnTo>
                  <a:pt x="1968" y="0"/>
                </a:lnTo>
                <a:lnTo>
                  <a:pt x="0" y="1968"/>
                </a:lnTo>
                <a:lnTo>
                  <a:pt x="0" y="6819"/>
                </a:lnTo>
                <a:lnTo>
                  <a:pt x="1968" y="8788"/>
                </a:lnTo>
                <a:lnTo>
                  <a:pt x="6819" y="8788"/>
                </a:lnTo>
                <a:lnTo>
                  <a:pt x="8788" y="6819"/>
                </a:lnTo>
                <a:lnTo>
                  <a:pt x="8788" y="1968"/>
                </a:lnTo>
                <a:lnTo>
                  <a:pt x="6819" y="0"/>
                </a:lnTo>
                <a:close/>
              </a:path>
            </a:pathLst>
          </a:custGeom>
          <a:solidFill>
            <a:srgbClr val="0230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143694" y="348958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819" y="0"/>
                </a:moveTo>
                <a:lnTo>
                  <a:pt x="1968" y="0"/>
                </a:lnTo>
                <a:lnTo>
                  <a:pt x="0" y="1968"/>
                </a:lnTo>
                <a:lnTo>
                  <a:pt x="0" y="6819"/>
                </a:lnTo>
                <a:lnTo>
                  <a:pt x="1968" y="8788"/>
                </a:lnTo>
                <a:lnTo>
                  <a:pt x="6819" y="8788"/>
                </a:lnTo>
                <a:lnTo>
                  <a:pt x="8788" y="6819"/>
                </a:lnTo>
                <a:lnTo>
                  <a:pt x="8788" y="1968"/>
                </a:lnTo>
                <a:lnTo>
                  <a:pt x="6819" y="0"/>
                </a:lnTo>
                <a:close/>
              </a:path>
            </a:pathLst>
          </a:custGeom>
          <a:solidFill>
            <a:srgbClr val="0230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911995" y="3464055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572" y="0"/>
                </a:moveTo>
                <a:lnTo>
                  <a:pt x="2476" y="0"/>
                </a:lnTo>
                <a:lnTo>
                  <a:pt x="0" y="2463"/>
                </a:lnTo>
                <a:lnTo>
                  <a:pt x="0" y="8559"/>
                </a:lnTo>
                <a:lnTo>
                  <a:pt x="2476" y="11023"/>
                </a:lnTo>
                <a:lnTo>
                  <a:pt x="8572" y="11023"/>
                </a:lnTo>
                <a:lnTo>
                  <a:pt x="11036" y="8559"/>
                </a:lnTo>
                <a:lnTo>
                  <a:pt x="11036" y="2463"/>
                </a:lnTo>
                <a:lnTo>
                  <a:pt x="8572" y="0"/>
                </a:lnTo>
                <a:close/>
              </a:path>
            </a:pathLst>
          </a:custGeom>
          <a:solidFill>
            <a:srgbClr val="284C5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140641" y="3254471"/>
            <a:ext cx="1198880" cy="914400"/>
          </a:xfrm>
          <a:custGeom>
            <a:avLst/>
            <a:gdLst/>
            <a:ahLst/>
            <a:cxnLst/>
            <a:rect l="l" t="t" r="r" b="b"/>
            <a:pathLst>
              <a:path w="1198879" h="914400">
                <a:moveTo>
                  <a:pt x="332814" y="0"/>
                </a:moveTo>
                <a:lnTo>
                  <a:pt x="1198255" y="0"/>
                </a:lnTo>
                <a:lnTo>
                  <a:pt x="865441" y="914399"/>
                </a:lnTo>
                <a:lnTo>
                  <a:pt x="0" y="914399"/>
                </a:lnTo>
                <a:lnTo>
                  <a:pt x="332814" y="0"/>
                </a:lnTo>
                <a:close/>
              </a:path>
            </a:pathLst>
          </a:custGeom>
          <a:solidFill>
            <a:srgbClr val="CEDA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524642" y="3487008"/>
            <a:ext cx="284480" cy="198755"/>
          </a:xfrm>
          <a:custGeom>
            <a:avLst/>
            <a:gdLst/>
            <a:ahLst/>
            <a:cxnLst/>
            <a:rect l="l" t="t" r="r" b="b"/>
            <a:pathLst>
              <a:path w="284480" h="198754">
                <a:moveTo>
                  <a:pt x="177520" y="0"/>
                </a:moveTo>
                <a:lnTo>
                  <a:pt x="0" y="198589"/>
                </a:lnTo>
                <a:lnTo>
                  <a:pt x="284073" y="106476"/>
                </a:lnTo>
                <a:lnTo>
                  <a:pt x="17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525930" y="3518595"/>
            <a:ext cx="284480" cy="198755"/>
          </a:xfrm>
          <a:custGeom>
            <a:avLst/>
            <a:gdLst/>
            <a:ahLst/>
            <a:cxnLst/>
            <a:rect l="l" t="t" r="r" b="b"/>
            <a:pathLst>
              <a:path w="284480" h="198754">
                <a:moveTo>
                  <a:pt x="177520" y="0"/>
                </a:moveTo>
                <a:lnTo>
                  <a:pt x="0" y="198589"/>
                </a:lnTo>
                <a:lnTo>
                  <a:pt x="284073" y="106476"/>
                </a:lnTo>
                <a:lnTo>
                  <a:pt x="17752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589707" y="3548429"/>
            <a:ext cx="297815" cy="139700"/>
          </a:xfrm>
          <a:custGeom>
            <a:avLst/>
            <a:gdLst/>
            <a:ahLst/>
            <a:cxnLst/>
            <a:rect l="l" t="t" r="r" b="b"/>
            <a:pathLst>
              <a:path w="297814" h="139700">
                <a:moveTo>
                  <a:pt x="240271" y="0"/>
                </a:moveTo>
                <a:lnTo>
                  <a:pt x="0" y="114973"/>
                </a:lnTo>
                <a:lnTo>
                  <a:pt x="297649" y="139280"/>
                </a:lnTo>
                <a:lnTo>
                  <a:pt x="2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578740" y="3578078"/>
            <a:ext cx="297815" cy="139700"/>
          </a:xfrm>
          <a:custGeom>
            <a:avLst/>
            <a:gdLst/>
            <a:ahLst/>
            <a:cxnLst/>
            <a:rect l="l" t="t" r="r" b="b"/>
            <a:pathLst>
              <a:path w="297814" h="139700">
                <a:moveTo>
                  <a:pt x="240271" y="0"/>
                </a:moveTo>
                <a:lnTo>
                  <a:pt x="0" y="114973"/>
                </a:lnTo>
                <a:lnTo>
                  <a:pt x="297649" y="139280"/>
                </a:lnTo>
                <a:lnTo>
                  <a:pt x="240271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438797" y="3652412"/>
            <a:ext cx="455930" cy="309245"/>
          </a:xfrm>
          <a:custGeom>
            <a:avLst/>
            <a:gdLst/>
            <a:ahLst/>
            <a:cxnLst/>
            <a:rect l="l" t="t" r="r" b="b"/>
            <a:pathLst>
              <a:path w="455930" h="309245">
                <a:moveTo>
                  <a:pt x="402386" y="0"/>
                </a:moveTo>
                <a:lnTo>
                  <a:pt x="53378" y="0"/>
                </a:lnTo>
                <a:lnTo>
                  <a:pt x="32650" y="4211"/>
                </a:lnTo>
                <a:lnTo>
                  <a:pt x="15678" y="15678"/>
                </a:lnTo>
                <a:lnTo>
                  <a:pt x="4211" y="32650"/>
                </a:lnTo>
                <a:lnTo>
                  <a:pt x="0" y="53378"/>
                </a:lnTo>
                <a:lnTo>
                  <a:pt x="0" y="255790"/>
                </a:lnTo>
                <a:lnTo>
                  <a:pt x="4211" y="276518"/>
                </a:lnTo>
                <a:lnTo>
                  <a:pt x="15678" y="293490"/>
                </a:lnTo>
                <a:lnTo>
                  <a:pt x="32650" y="304957"/>
                </a:lnTo>
                <a:lnTo>
                  <a:pt x="53378" y="309168"/>
                </a:lnTo>
                <a:lnTo>
                  <a:pt x="402386" y="309168"/>
                </a:lnTo>
                <a:lnTo>
                  <a:pt x="423114" y="304957"/>
                </a:lnTo>
                <a:lnTo>
                  <a:pt x="440086" y="293490"/>
                </a:lnTo>
                <a:lnTo>
                  <a:pt x="451553" y="276518"/>
                </a:lnTo>
                <a:lnTo>
                  <a:pt x="455764" y="255790"/>
                </a:lnTo>
                <a:lnTo>
                  <a:pt x="455764" y="53378"/>
                </a:lnTo>
                <a:lnTo>
                  <a:pt x="451553" y="32650"/>
                </a:lnTo>
                <a:lnTo>
                  <a:pt x="440086" y="15678"/>
                </a:lnTo>
                <a:lnTo>
                  <a:pt x="423114" y="4211"/>
                </a:lnTo>
                <a:lnTo>
                  <a:pt x="40238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477572" y="3657526"/>
            <a:ext cx="455930" cy="304165"/>
          </a:xfrm>
          <a:custGeom>
            <a:avLst/>
            <a:gdLst/>
            <a:ahLst/>
            <a:cxnLst/>
            <a:rect l="l" t="t" r="r" b="b"/>
            <a:pathLst>
              <a:path w="455930" h="304164">
                <a:moveTo>
                  <a:pt x="424980" y="0"/>
                </a:moveTo>
                <a:lnTo>
                  <a:pt x="0" y="177609"/>
                </a:lnTo>
                <a:lnTo>
                  <a:pt x="0" y="250685"/>
                </a:lnTo>
                <a:lnTo>
                  <a:pt x="4213" y="271405"/>
                </a:lnTo>
                <a:lnTo>
                  <a:pt x="15682" y="288374"/>
                </a:lnTo>
                <a:lnTo>
                  <a:pt x="32655" y="299839"/>
                </a:lnTo>
                <a:lnTo>
                  <a:pt x="53378" y="304050"/>
                </a:lnTo>
                <a:lnTo>
                  <a:pt x="402386" y="304050"/>
                </a:lnTo>
                <a:lnTo>
                  <a:pt x="423114" y="299839"/>
                </a:lnTo>
                <a:lnTo>
                  <a:pt x="440086" y="288374"/>
                </a:lnTo>
                <a:lnTo>
                  <a:pt x="451553" y="271405"/>
                </a:lnTo>
                <a:lnTo>
                  <a:pt x="455764" y="250685"/>
                </a:lnTo>
                <a:lnTo>
                  <a:pt x="455764" y="48259"/>
                </a:lnTo>
                <a:lnTo>
                  <a:pt x="453505" y="32941"/>
                </a:lnTo>
                <a:lnTo>
                  <a:pt x="447173" y="19353"/>
                </a:lnTo>
                <a:lnTo>
                  <a:pt x="437441" y="8153"/>
                </a:lnTo>
                <a:lnTo>
                  <a:pt x="42498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477575" y="3652410"/>
            <a:ext cx="425450" cy="182880"/>
          </a:xfrm>
          <a:custGeom>
            <a:avLst/>
            <a:gdLst/>
            <a:ahLst/>
            <a:cxnLst/>
            <a:rect l="l" t="t" r="r" b="b"/>
            <a:pathLst>
              <a:path w="425450" h="182879">
                <a:moveTo>
                  <a:pt x="410464" y="0"/>
                </a:moveTo>
                <a:lnTo>
                  <a:pt x="53378" y="0"/>
                </a:lnTo>
                <a:lnTo>
                  <a:pt x="32650" y="4211"/>
                </a:lnTo>
                <a:lnTo>
                  <a:pt x="15678" y="15678"/>
                </a:lnTo>
                <a:lnTo>
                  <a:pt x="4211" y="32650"/>
                </a:lnTo>
                <a:lnTo>
                  <a:pt x="0" y="53378"/>
                </a:lnTo>
                <a:lnTo>
                  <a:pt x="0" y="182727"/>
                </a:lnTo>
                <a:lnTo>
                  <a:pt x="424980" y="5118"/>
                </a:lnTo>
                <a:lnTo>
                  <a:pt x="418096" y="1866"/>
                </a:lnTo>
                <a:lnTo>
                  <a:pt x="41046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2505405" y="3678537"/>
            <a:ext cx="402590" cy="256540"/>
          </a:xfrm>
          <a:custGeom>
            <a:avLst/>
            <a:gdLst/>
            <a:ahLst/>
            <a:cxnLst/>
            <a:rect l="l" t="t" r="r" b="b"/>
            <a:pathLst>
              <a:path w="402589" h="256539">
                <a:moveTo>
                  <a:pt x="371678" y="0"/>
                </a:moveTo>
                <a:lnTo>
                  <a:pt x="30530" y="0"/>
                </a:lnTo>
                <a:lnTo>
                  <a:pt x="18655" y="2402"/>
                </a:lnTo>
                <a:lnTo>
                  <a:pt x="8950" y="8948"/>
                </a:lnTo>
                <a:lnTo>
                  <a:pt x="2402" y="18650"/>
                </a:lnTo>
                <a:lnTo>
                  <a:pt x="0" y="30518"/>
                </a:lnTo>
                <a:lnTo>
                  <a:pt x="0" y="225640"/>
                </a:lnTo>
                <a:lnTo>
                  <a:pt x="2402" y="237508"/>
                </a:lnTo>
                <a:lnTo>
                  <a:pt x="8950" y="247210"/>
                </a:lnTo>
                <a:lnTo>
                  <a:pt x="18655" y="253756"/>
                </a:lnTo>
                <a:lnTo>
                  <a:pt x="30530" y="256159"/>
                </a:lnTo>
                <a:lnTo>
                  <a:pt x="371678" y="256159"/>
                </a:lnTo>
                <a:lnTo>
                  <a:pt x="383545" y="253756"/>
                </a:lnTo>
                <a:lnTo>
                  <a:pt x="390638" y="248970"/>
                </a:lnTo>
                <a:lnTo>
                  <a:pt x="30530" y="248970"/>
                </a:lnTo>
                <a:lnTo>
                  <a:pt x="21450" y="247134"/>
                </a:lnTo>
                <a:lnTo>
                  <a:pt x="14030" y="242130"/>
                </a:lnTo>
                <a:lnTo>
                  <a:pt x="9024" y="234713"/>
                </a:lnTo>
                <a:lnTo>
                  <a:pt x="7188" y="225640"/>
                </a:lnTo>
                <a:lnTo>
                  <a:pt x="7188" y="30518"/>
                </a:lnTo>
                <a:lnTo>
                  <a:pt x="9024" y="21443"/>
                </a:lnTo>
                <a:lnTo>
                  <a:pt x="14030" y="14022"/>
                </a:lnTo>
                <a:lnTo>
                  <a:pt x="21450" y="9013"/>
                </a:lnTo>
                <a:lnTo>
                  <a:pt x="30530" y="7175"/>
                </a:lnTo>
                <a:lnTo>
                  <a:pt x="390619" y="7175"/>
                </a:lnTo>
                <a:lnTo>
                  <a:pt x="383545" y="2402"/>
                </a:lnTo>
                <a:lnTo>
                  <a:pt x="371678" y="0"/>
                </a:lnTo>
                <a:close/>
              </a:path>
              <a:path w="402589" h="256539">
                <a:moveTo>
                  <a:pt x="390619" y="7175"/>
                </a:moveTo>
                <a:lnTo>
                  <a:pt x="371678" y="7175"/>
                </a:lnTo>
                <a:lnTo>
                  <a:pt x="380752" y="9013"/>
                </a:lnTo>
                <a:lnTo>
                  <a:pt x="388173" y="14022"/>
                </a:lnTo>
                <a:lnTo>
                  <a:pt x="393182" y="21443"/>
                </a:lnTo>
                <a:lnTo>
                  <a:pt x="395020" y="30518"/>
                </a:lnTo>
                <a:lnTo>
                  <a:pt x="395020" y="225640"/>
                </a:lnTo>
                <a:lnTo>
                  <a:pt x="393182" y="234713"/>
                </a:lnTo>
                <a:lnTo>
                  <a:pt x="388173" y="242130"/>
                </a:lnTo>
                <a:lnTo>
                  <a:pt x="380752" y="247134"/>
                </a:lnTo>
                <a:lnTo>
                  <a:pt x="371678" y="248970"/>
                </a:lnTo>
                <a:lnTo>
                  <a:pt x="390638" y="248970"/>
                </a:lnTo>
                <a:lnTo>
                  <a:pt x="393247" y="247210"/>
                </a:lnTo>
                <a:lnTo>
                  <a:pt x="399794" y="237508"/>
                </a:lnTo>
                <a:lnTo>
                  <a:pt x="402196" y="225640"/>
                </a:lnTo>
                <a:lnTo>
                  <a:pt x="402196" y="30518"/>
                </a:lnTo>
                <a:lnTo>
                  <a:pt x="399794" y="18650"/>
                </a:lnTo>
                <a:lnTo>
                  <a:pt x="393247" y="8948"/>
                </a:lnTo>
                <a:lnTo>
                  <a:pt x="390619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827245" y="3731329"/>
            <a:ext cx="119862" cy="137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2468607" y="3392342"/>
            <a:ext cx="205666" cy="179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3521309" y="3646707"/>
            <a:ext cx="489584" cy="291465"/>
          </a:xfrm>
          <a:custGeom>
            <a:avLst/>
            <a:gdLst/>
            <a:ahLst/>
            <a:cxnLst/>
            <a:rect l="l" t="t" r="r" b="b"/>
            <a:pathLst>
              <a:path w="489585" h="291464">
                <a:moveTo>
                  <a:pt x="451142" y="0"/>
                </a:moveTo>
                <a:lnTo>
                  <a:pt x="37884" y="0"/>
                </a:lnTo>
                <a:lnTo>
                  <a:pt x="23140" y="2977"/>
                </a:lnTo>
                <a:lnTo>
                  <a:pt x="11098" y="11098"/>
                </a:lnTo>
                <a:lnTo>
                  <a:pt x="2977" y="23140"/>
                </a:lnTo>
                <a:lnTo>
                  <a:pt x="0" y="37884"/>
                </a:lnTo>
                <a:lnTo>
                  <a:pt x="0" y="253288"/>
                </a:lnTo>
                <a:lnTo>
                  <a:pt x="2977" y="268037"/>
                </a:lnTo>
                <a:lnTo>
                  <a:pt x="11098" y="280079"/>
                </a:lnTo>
                <a:lnTo>
                  <a:pt x="23140" y="288196"/>
                </a:lnTo>
                <a:lnTo>
                  <a:pt x="37884" y="291172"/>
                </a:lnTo>
                <a:lnTo>
                  <a:pt x="451142" y="291172"/>
                </a:lnTo>
                <a:lnTo>
                  <a:pt x="465885" y="288196"/>
                </a:lnTo>
                <a:lnTo>
                  <a:pt x="477927" y="280079"/>
                </a:lnTo>
                <a:lnTo>
                  <a:pt x="486048" y="268037"/>
                </a:lnTo>
                <a:lnTo>
                  <a:pt x="489026" y="253288"/>
                </a:lnTo>
                <a:lnTo>
                  <a:pt x="489026" y="37884"/>
                </a:lnTo>
                <a:lnTo>
                  <a:pt x="486048" y="23140"/>
                </a:lnTo>
                <a:lnTo>
                  <a:pt x="477927" y="11098"/>
                </a:lnTo>
                <a:lnTo>
                  <a:pt x="465885" y="2977"/>
                </a:lnTo>
                <a:lnTo>
                  <a:pt x="45114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521319" y="3668714"/>
            <a:ext cx="489584" cy="73025"/>
          </a:xfrm>
          <a:custGeom>
            <a:avLst/>
            <a:gdLst/>
            <a:ahLst/>
            <a:cxnLst/>
            <a:rect l="l" t="t" r="r" b="b"/>
            <a:pathLst>
              <a:path w="489585" h="73025">
                <a:moveTo>
                  <a:pt x="0" y="72834"/>
                </a:moveTo>
                <a:lnTo>
                  <a:pt x="489013" y="72834"/>
                </a:lnTo>
                <a:lnTo>
                  <a:pt x="489013" y="0"/>
                </a:lnTo>
                <a:lnTo>
                  <a:pt x="0" y="0"/>
                </a:lnTo>
                <a:lnTo>
                  <a:pt x="0" y="72834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521314" y="3745996"/>
            <a:ext cx="489584" cy="46355"/>
          </a:xfrm>
          <a:custGeom>
            <a:avLst/>
            <a:gdLst/>
            <a:ahLst/>
            <a:cxnLst/>
            <a:rect l="l" t="t" r="r" b="b"/>
            <a:pathLst>
              <a:path w="489585" h="46354">
                <a:moveTo>
                  <a:pt x="0" y="46304"/>
                </a:moveTo>
                <a:lnTo>
                  <a:pt x="489013" y="46304"/>
                </a:lnTo>
                <a:lnTo>
                  <a:pt x="489013" y="0"/>
                </a:lnTo>
                <a:lnTo>
                  <a:pt x="0" y="0"/>
                </a:lnTo>
                <a:lnTo>
                  <a:pt x="0" y="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845592" y="382912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80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855994" y="384298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79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875070" y="3856869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104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845592" y="387073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80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431136" y="3485451"/>
            <a:ext cx="489584" cy="291465"/>
          </a:xfrm>
          <a:custGeom>
            <a:avLst/>
            <a:gdLst/>
            <a:ahLst/>
            <a:cxnLst/>
            <a:rect l="l" t="t" r="r" b="b"/>
            <a:pathLst>
              <a:path w="489585" h="291464">
                <a:moveTo>
                  <a:pt x="451142" y="0"/>
                </a:moveTo>
                <a:lnTo>
                  <a:pt x="37884" y="0"/>
                </a:lnTo>
                <a:lnTo>
                  <a:pt x="23140" y="2977"/>
                </a:lnTo>
                <a:lnTo>
                  <a:pt x="11098" y="11098"/>
                </a:lnTo>
                <a:lnTo>
                  <a:pt x="2977" y="23140"/>
                </a:lnTo>
                <a:lnTo>
                  <a:pt x="0" y="37884"/>
                </a:lnTo>
                <a:lnTo>
                  <a:pt x="0" y="253288"/>
                </a:lnTo>
                <a:lnTo>
                  <a:pt x="2977" y="268037"/>
                </a:lnTo>
                <a:lnTo>
                  <a:pt x="11098" y="280079"/>
                </a:lnTo>
                <a:lnTo>
                  <a:pt x="23140" y="288196"/>
                </a:lnTo>
                <a:lnTo>
                  <a:pt x="37884" y="291172"/>
                </a:lnTo>
                <a:lnTo>
                  <a:pt x="451142" y="291172"/>
                </a:lnTo>
                <a:lnTo>
                  <a:pt x="465885" y="288196"/>
                </a:lnTo>
                <a:lnTo>
                  <a:pt x="477927" y="280079"/>
                </a:lnTo>
                <a:lnTo>
                  <a:pt x="486048" y="268037"/>
                </a:lnTo>
                <a:lnTo>
                  <a:pt x="489026" y="253288"/>
                </a:lnTo>
                <a:lnTo>
                  <a:pt x="489026" y="37884"/>
                </a:lnTo>
                <a:lnTo>
                  <a:pt x="486048" y="23140"/>
                </a:lnTo>
                <a:lnTo>
                  <a:pt x="477927" y="11098"/>
                </a:lnTo>
                <a:lnTo>
                  <a:pt x="465885" y="2977"/>
                </a:lnTo>
                <a:lnTo>
                  <a:pt x="45114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431146" y="3507458"/>
            <a:ext cx="489584" cy="73025"/>
          </a:xfrm>
          <a:custGeom>
            <a:avLst/>
            <a:gdLst/>
            <a:ahLst/>
            <a:cxnLst/>
            <a:rect l="l" t="t" r="r" b="b"/>
            <a:pathLst>
              <a:path w="489585" h="73025">
                <a:moveTo>
                  <a:pt x="0" y="72834"/>
                </a:moveTo>
                <a:lnTo>
                  <a:pt x="489013" y="72834"/>
                </a:lnTo>
                <a:lnTo>
                  <a:pt x="489013" y="0"/>
                </a:lnTo>
                <a:lnTo>
                  <a:pt x="0" y="0"/>
                </a:lnTo>
                <a:lnTo>
                  <a:pt x="0" y="72834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3431141" y="3584740"/>
            <a:ext cx="489584" cy="46355"/>
          </a:xfrm>
          <a:custGeom>
            <a:avLst/>
            <a:gdLst/>
            <a:ahLst/>
            <a:cxnLst/>
            <a:rect l="l" t="t" r="r" b="b"/>
            <a:pathLst>
              <a:path w="489585" h="46354">
                <a:moveTo>
                  <a:pt x="0" y="46304"/>
                </a:moveTo>
                <a:lnTo>
                  <a:pt x="489013" y="46304"/>
                </a:lnTo>
                <a:lnTo>
                  <a:pt x="489013" y="0"/>
                </a:lnTo>
                <a:lnTo>
                  <a:pt x="0" y="0"/>
                </a:lnTo>
                <a:lnTo>
                  <a:pt x="0" y="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3755422" y="366786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93" y="0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765825" y="368173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92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784900" y="3695605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104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755422" y="370948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93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473728" y="3656592"/>
            <a:ext cx="128338" cy="78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4444499" y="3409287"/>
            <a:ext cx="614045" cy="502920"/>
          </a:xfrm>
          <a:custGeom>
            <a:avLst/>
            <a:gdLst/>
            <a:ahLst/>
            <a:cxnLst/>
            <a:rect l="l" t="t" r="r" b="b"/>
            <a:pathLst>
              <a:path w="614045" h="502920">
                <a:moveTo>
                  <a:pt x="214822" y="183070"/>
                </a:moveTo>
                <a:lnTo>
                  <a:pt x="158673" y="183070"/>
                </a:lnTo>
                <a:lnTo>
                  <a:pt x="369100" y="314134"/>
                </a:lnTo>
                <a:lnTo>
                  <a:pt x="369100" y="493255"/>
                </a:lnTo>
                <a:lnTo>
                  <a:pt x="371855" y="498360"/>
                </a:lnTo>
                <a:lnTo>
                  <a:pt x="378358" y="502297"/>
                </a:lnTo>
                <a:lnTo>
                  <a:pt x="380669" y="502919"/>
                </a:lnTo>
                <a:lnTo>
                  <a:pt x="385546" y="502919"/>
                </a:lnTo>
                <a:lnTo>
                  <a:pt x="388111" y="502145"/>
                </a:lnTo>
                <a:lnTo>
                  <a:pt x="448936" y="460184"/>
                </a:lnTo>
                <a:lnTo>
                  <a:pt x="396849" y="460184"/>
                </a:lnTo>
                <a:lnTo>
                  <a:pt x="396849" y="299821"/>
                </a:lnTo>
                <a:lnTo>
                  <a:pt x="394169" y="294779"/>
                </a:lnTo>
                <a:lnTo>
                  <a:pt x="214822" y="183070"/>
                </a:lnTo>
                <a:close/>
              </a:path>
              <a:path w="614045" h="502920">
                <a:moveTo>
                  <a:pt x="469002" y="283044"/>
                </a:moveTo>
                <a:lnTo>
                  <a:pt x="441274" y="283044"/>
                </a:lnTo>
                <a:lnTo>
                  <a:pt x="441274" y="429539"/>
                </a:lnTo>
                <a:lnTo>
                  <a:pt x="396849" y="460184"/>
                </a:lnTo>
                <a:lnTo>
                  <a:pt x="448936" y="460184"/>
                </a:lnTo>
                <a:lnTo>
                  <a:pt x="466572" y="448017"/>
                </a:lnTo>
                <a:lnTo>
                  <a:pt x="469023" y="443153"/>
                </a:lnTo>
                <a:lnTo>
                  <a:pt x="469002" y="283044"/>
                </a:lnTo>
                <a:close/>
              </a:path>
              <a:path w="614045" h="502920">
                <a:moveTo>
                  <a:pt x="377215" y="0"/>
                </a:moveTo>
                <a:lnTo>
                  <a:pt x="371741" y="139"/>
                </a:lnTo>
                <a:lnTo>
                  <a:pt x="2463" y="254927"/>
                </a:lnTo>
                <a:lnTo>
                  <a:pt x="0" y="259943"/>
                </a:lnTo>
                <a:lnTo>
                  <a:pt x="215" y="270636"/>
                </a:lnTo>
                <a:lnTo>
                  <a:pt x="2882" y="275526"/>
                </a:lnTo>
                <a:lnTo>
                  <a:pt x="233921" y="419417"/>
                </a:lnTo>
                <a:lnTo>
                  <a:pt x="236283" y="420077"/>
                </a:lnTo>
                <a:lnTo>
                  <a:pt x="241223" y="420077"/>
                </a:lnTo>
                <a:lnTo>
                  <a:pt x="243789" y="419303"/>
                </a:lnTo>
                <a:lnTo>
                  <a:pt x="290353" y="387172"/>
                </a:lnTo>
                <a:lnTo>
                  <a:pt x="238290" y="387172"/>
                </a:lnTo>
                <a:lnTo>
                  <a:pt x="40982" y="264274"/>
                </a:lnTo>
                <a:lnTo>
                  <a:pt x="158673" y="183070"/>
                </a:lnTo>
                <a:lnTo>
                  <a:pt x="214822" y="183070"/>
                </a:lnTo>
                <a:lnTo>
                  <a:pt x="185318" y="164693"/>
                </a:lnTo>
                <a:lnTo>
                  <a:pt x="230835" y="133286"/>
                </a:lnTo>
                <a:lnTo>
                  <a:pt x="286988" y="133286"/>
                </a:lnTo>
                <a:lnTo>
                  <a:pt x="257479" y="114909"/>
                </a:lnTo>
                <a:lnTo>
                  <a:pt x="375170" y="33705"/>
                </a:lnTo>
                <a:lnTo>
                  <a:pt x="431331" y="33705"/>
                </a:lnTo>
                <a:lnTo>
                  <a:pt x="377215" y="0"/>
                </a:lnTo>
                <a:close/>
              </a:path>
              <a:path w="614045" h="502920">
                <a:moveTo>
                  <a:pt x="340448" y="316674"/>
                </a:moveTo>
                <a:lnTo>
                  <a:pt x="238290" y="387172"/>
                </a:lnTo>
                <a:lnTo>
                  <a:pt x="290353" y="387172"/>
                </a:lnTo>
                <a:lnTo>
                  <a:pt x="355231" y="342404"/>
                </a:lnTo>
                <a:lnTo>
                  <a:pt x="357174" y="333019"/>
                </a:lnTo>
                <a:lnTo>
                  <a:pt x="349021" y="318808"/>
                </a:lnTo>
                <a:lnTo>
                  <a:pt x="340448" y="316674"/>
                </a:lnTo>
                <a:close/>
              </a:path>
              <a:path w="614045" h="502920">
                <a:moveTo>
                  <a:pt x="286988" y="133286"/>
                </a:moveTo>
                <a:lnTo>
                  <a:pt x="230835" y="133286"/>
                </a:lnTo>
                <a:lnTo>
                  <a:pt x="428142" y="256171"/>
                </a:lnTo>
                <a:lnTo>
                  <a:pt x="404380" y="272567"/>
                </a:lnTo>
                <a:lnTo>
                  <a:pt x="402437" y="281952"/>
                </a:lnTo>
                <a:lnTo>
                  <a:pt x="409155" y="293649"/>
                </a:lnTo>
                <a:lnTo>
                  <a:pt x="413664" y="296151"/>
                </a:lnTo>
                <a:lnTo>
                  <a:pt x="420789" y="296151"/>
                </a:lnTo>
                <a:lnTo>
                  <a:pt x="423354" y="295401"/>
                </a:lnTo>
                <a:lnTo>
                  <a:pt x="441274" y="283044"/>
                </a:lnTo>
                <a:lnTo>
                  <a:pt x="469002" y="283044"/>
                </a:lnTo>
                <a:lnTo>
                  <a:pt x="464921" y="244716"/>
                </a:lnTo>
                <a:lnTo>
                  <a:pt x="462406" y="242531"/>
                </a:lnTo>
                <a:lnTo>
                  <a:pt x="286988" y="133286"/>
                </a:lnTo>
                <a:close/>
              </a:path>
              <a:path w="614045" h="502920">
                <a:moveTo>
                  <a:pt x="431331" y="33705"/>
                </a:moveTo>
                <a:lnTo>
                  <a:pt x="375170" y="33705"/>
                </a:lnTo>
                <a:lnTo>
                  <a:pt x="572465" y="156590"/>
                </a:lnTo>
                <a:lnTo>
                  <a:pt x="482892" y="218389"/>
                </a:lnTo>
                <a:lnTo>
                  <a:pt x="480936" y="227774"/>
                </a:lnTo>
                <a:lnTo>
                  <a:pt x="489102" y="241985"/>
                </a:lnTo>
                <a:lnTo>
                  <a:pt x="497674" y="244119"/>
                </a:lnTo>
                <a:lnTo>
                  <a:pt x="610996" y="165938"/>
                </a:lnTo>
                <a:lnTo>
                  <a:pt x="613448" y="160921"/>
                </a:lnTo>
                <a:lnTo>
                  <a:pt x="613232" y="150228"/>
                </a:lnTo>
                <a:lnTo>
                  <a:pt x="610565" y="145338"/>
                </a:lnTo>
                <a:lnTo>
                  <a:pt x="431331" y="33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4925443" y="3608683"/>
            <a:ext cx="134353" cy="103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442636" y="3717676"/>
            <a:ext cx="359410" cy="172720"/>
          </a:xfrm>
          <a:custGeom>
            <a:avLst/>
            <a:gdLst/>
            <a:ahLst/>
            <a:cxnLst/>
            <a:rect l="l" t="t" r="r" b="b"/>
            <a:pathLst>
              <a:path w="359410" h="172720">
                <a:moveTo>
                  <a:pt x="16040" y="0"/>
                </a:moveTo>
                <a:lnTo>
                  <a:pt x="7569" y="2552"/>
                </a:lnTo>
                <a:lnTo>
                  <a:pt x="0" y="17157"/>
                </a:lnTo>
                <a:lnTo>
                  <a:pt x="2324" y="26441"/>
                </a:lnTo>
                <a:lnTo>
                  <a:pt x="235788" y="171843"/>
                </a:lnTo>
                <a:lnTo>
                  <a:pt x="238150" y="172504"/>
                </a:lnTo>
                <a:lnTo>
                  <a:pt x="243077" y="172504"/>
                </a:lnTo>
                <a:lnTo>
                  <a:pt x="245656" y="171716"/>
                </a:lnTo>
                <a:lnTo>
                  <a:pt x="292228" y="139585"/>
                </a:lnTo>
                <a:lnTo>
                  <a:pt x="240144" y="139585"/>
                </a:lnTo>
                <a:lnTo>
                  <a:pt x="16040" y="0"/>
                </a:lnTo>
                <a:close/>
              </a:path>
              <a:path w="359410" h="172720">
                <a:moveTo>
                  <a:pt x="342315" y="69100"/>
                </a:moveTo>
                <a:lnTo>
                  <a:pt x="240144" y="139585"/>
                </a:lnTo>
                <a:lnTo>
                  <a:pt x="292228" y="139585"/>
                </a:lnTo>
                <a:lnTo>
                  <a:pt x="357098" y="94830"/>
                </a:lnTo>
                <a:lnTo>
                  <a:pt x="359041" y="85445"/>
                </a:lnTo>
                <a:lnTo>
                  <a:pt x="350875" y="71234"/>
                </a:lnTo>
                <a:lnTo>
                  <a:pt x="342315" y="6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4925443" y="3669493"/>
            <a:ext cx="134353" cy="103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4442636" y="3778487"/>
            <a:ext cx="359410" cy="172720"/>
          </a:xfrm>
          <a:custGeom>
            <a:avLst/>
            <a:gdLst/>
            <a:ahLst/>
            <a:cxnLst/>
            <a:rect l="l" t="t" r="r" b="b"/>
            <a:pathLst>
              <a:path w="359410" h="172720">
                <a:moveTo>
                  <a:pt x="16040" y="0"/>
                </a:moveTo>
                <a:lnTo>
                  <a:pt x="7569" y="2552"/>
                </a:lnTo>
                <a:lnTo>
                  <a:pt x="0" y="17157"/>
                </a:lnTo>
                <a:lnTo>
                  <a:pt x="2324" y="26441"/>
                </a:lnTo>
                <a:lnTo>
                  <a:pt x="235788" y="171843"/>
                </a:lnTo>
                <a:lnTo>
                  <a:pt x="238150" y="172504"/>
                </a:lnTo>
                <a:lnTo>
                  <a:pt x="243077" y="172504"/>
                </a:lnTo>
                <a:lnTo>
                  <a:pt x="245656" y="171716"/>
                </a:lnTo>
                <a:lnTo>
                  <a:pt x="292228" y="139585"/>
                </a:lnTo>
                <a:lnTo>
                  <a:pt x="240144" y="139585"/>
                </a:lnTo>
                <a:lnTo>
                  <a:pt x="16040" y="0"/>
                </a:lnTo>
                <a:close/>
              </a:path>
              <a:path w="359410" h="172720">
                <a:moveTo>
                  <a:pt x="342315" y="69100"/>
                </a:moveTo>
                <a:lnTo>
                  <a:pt x="240144" y="139585"/>
                </a:lnTo>
                <a:lnTo>
                  <a:pt x="292228" y="139585"/>
                </a:lnTo>
                <a:lnTo>
                  <a:pt x="357098" y="94830"/>
                </a:lnTo>
                <a:lnTo>
                  <a:pt x="359041" y="85445"/>
                </a:lnTo>
                <a:lnTo>
                  <a:pt x="350875" y="71234"/>
                </a:lnTo>
                <a:lnTo>
                  <a:pt x="342315" y="6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4925443" y="3730304"/>
            <a:ext cx="134353" cy="103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442636" y="3839296"/>
            <a:ext cx="359410" cy="172720"/>
          </a:xfrm>
          <a:custGeom>
            <a:avLst/>
            <a:gdLst/>
            <a:ahLst/>
            <a:cxnLst/>
            <a:rect l="l" t="t" r="r" b="b"/>
            <a:pathLst>
              <a:path w="359410" h="172720">
                <a:moveTo>
                  <a:pt x="16040" y="0"/>
                </a:moveTo>
                <a:lnTo>
                  <a:pt x="7569" y="2552"/>
                </a:lnTo>
                <a:lnTo>
                  <a:pt x="0" y="17157"/>
                </a:lnTo>
                <a:lnTo>
                  <a:pt x="2324" y="26441"/>
                </a:lnTo>
                <a:lnTo>
                  <a:pt x="235788" y="171843"/>
                </a:lnTo>
                <a:lnTo>
                  <a:pt x="238150" y="172504"/>
                </a:lnTo>
                <a:lnTo>
                  <a:pt x="243077" y="172504"/>
                </a:lnTo>
                <a:lnTo>
                  <a:pt x="245656" y="171716"/>
                </a:lnTo>
                <a:lnTo>
                  <a:pt x="292228" y="139585"/>
                </a:lnTo>
                <a:lnTo>
                  <a:pt x="240144" y="139585"/>
                </a:lnTo>
                <a:lnTo>
                  <a:pt x="16040" y="0"/>
                </a:lnTo>
                <a:close/>
              </a:path>
              <a:path w="359410" h="172720">
                <a:moveTo>
                  <a:pt x="342315" y="69100"/>
                </a:moveTo>
                <a:lnTo>
                  <a:pt x="240144" y="139585"/>
                </a:lnTo>
                <a:lnTo>
                  <a:pt x="292228" y="139585"/>
                </a:lnTo>
                <a:lnTo>
                  <a:pt x="357098" y="94830"/>
                </a:lnTo>
                <a:lnTo>
                  <a:pt x="359041" y="85445"/>
                </a:lnTo>
                <a:lnTo>
                  <a:pt x="350875" y="71234"/>
                </a:lnTo>
                <a:lnTo>
                  <a:pt x="342315" y="6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757775" y="3510826"/>
            <a:ext cx="285115" cy="439420"/>
          </a:xfrm>
          <a:custGeom>
            <a:avLst/>
            <a:gdLst/>
            <a:ahLst/>
            <a:cxnLst/>
            <a:rect l="l" t="t" r="r" b="b"/>
            <a:pathLst>
              <a:path w="285114" h="439420">
                <a:moveTo>
                  <a:pt x="262267" y="0"/>
                </a:moveTo>
                <a:lnTo>
                  <a:pt x="22479" y="0"/>
                </a:lnTo>
                <a:lnTo>
                  <a:pt x="13748" y="1774"/>
                </a:lnTo>
                <a:lnTo>
                  <a:pt x="6600" y="6605"/>
                </a:lnTo>
                <a:lnTo>
                  <a:pt x="1772" y="13753"/>
                </a:lnTo>
                <a:lnTo>
                  <a:pt x="0" y="22478"/>
                </a:lnTo>
                <a:lnTo>
                  <a:pt x="0" y="416648"/>
                </a:lnTo>
                <a:lnTo>
                  <a:pt x="1772" y="425374"/>
                </a:lnTo>
                <a:lnTo>
                  <a:pt x="6600" y="432522"/>
                </a:lnTo>
                <a:lnTo>
                  <a:pt x="13748" y="437353"/>
                </a:lnTo>
                <a:lnTo>
                  <a:pt x="22479" y="439127"/>
                </a:lnTo>
                <a:lnTo>
                  <a:pt x="262267" y="439127"/>
                </a:lnTo>
                <a:lnTo>
                  <a:pt x="270998" y="437353"/>
                </a:lnTo>
                <a:lnTo>
                  <a:pt x="278145" y="432522"/>
                </a:lnTo>
                <a:lnTo>
                  <a:pt x="282973" y="425374"/>
                </a:lnTo>
                <a:lnTo>
                  <a:pt x="284746" y="416648"/>
                </a:lnTo>
                <a:lnTo>
                  <a:pt x="284746" y="22478"/>
                </a:lnTo>
                <a:lnTo>
                  <a:pt x="282973" y="13753"/>
                </a:lnTo>
                <a:lnTo>
                  <a:pt x="278145" y="6605"/>
                </a:lnTo>
                <a:lnTo>
                  <a:pt x="270998" y="1774"/>
                </a:lnTo>
                <a:lnTo>
                  <a:pt x="262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797431" y="355640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5797431" y="359511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5797431" y="363383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5797431" y="367254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5797431" y="371126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5797431" y="374997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5797431" y="378870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5797431" y="382740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4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5797431" y="386612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4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5797431" y="390484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12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5757773" y="3510822"/>
            <a:ext cx="233679" cy="439420"/>
          </a:xfrm>
          <a:custGeom>
            <a:avLst/>
            <a:gdLst/>
            <a:ahLst/>
            <a:cxnLst/>
            <a:rect l="l" t="t" r="r" b="b"/>
            <a:pathLst>
              <a:path w="233679" h="439420">
                <a:moveTo>
                  <a:pt x="233235" y="0"/>
                </a:moveTo>
                <a:lnTo>
                  <a:pt x="22479" y="0"/>
                </a:lnTo>
                <a:lnTo>
                  <a:pt x="13753" y="1774"/>
                </a:lnTo>
                <a:lnTo>
                  <a:pt x="6605" y="6605"/>
                </a:lnTo>
                <a:lnTo>
                  <a:pt x="1774" y="13753"/>
                </a:lnTo>
                <a:lnTo>
                  <a:pt x="0" y="22479"/>
                </a:lnTo>
                <a:lnTo>
                  <a:pt x="0" y="416648"/>
                </a:lnTo>
                <a:lnTo>
                  <a:pt x="1774" y="425379"/>
                </a:lnTo>
                <a:lnTo>
                  <a:pt x="6605" y="432527"/>
                </a:lnTo>
                <a:lnTo>
                  <a:pt x="13753" y="437355"/>
                </a:lnTo>
                <a:lnTo>
                  <a:pt x="22479" y="439127"/>
                </a:lnTo>
                <a:lnTo>
                  <a:pt x="233235" y="439127"/>
                </a:lnTo>
                <a:lnTo>
                  <a:pt x="233235" y="402132"/>
                </a:lnTo>
                <a:lnTo>
                  <a:pt x="43002" y="402132"/>
                </a:lnTo>
                <a:lnTo>
                  <a:pt x="39662" y="398475"/>
                </a:lnTo>
                <a:lnTo>
                  <a:pt x="39662" y="389559"/>
                </a:lnTo>
                <a:lnTo>
                  <a:pt x="43002" y="385902"/>
                </a:lnTo>
                <a:lnTo>
                  <a:pt x="233235" y="385902"/>
                </a:lnTo>
                <a:lnTo>
                  <a:pt x="233235" y="363423"/>
                </a:lnTo>
                <a:lnTo>
                  <a:pt x="43002" y="363423"/>
                </a:lnTo>
                <a:lnTo>
                  <a:pt x="39662" y="359765"/>
                </a:lnTo>
                <a:lnTo>
                  <a:pt x="39662" y="350837"/>
                </a:lnTo>
                <a:lnTo>
                  <a:pt x="43002" y="347192"/>
                </a:lnTo>
                <a:lnTo>
                  <a:pt x="233235" y="347192"/>
                </a:lnTo>
                <a:lnTo>
                  <a:pt x="233235" y="324700"/>
                </a:lnTo>
                <a:lnTo>
                  <a:pt x="43002" y="324700"/>
                </a:lnTo>
                <a:lnTo>
                  <a:pt x="39662" y="321056"/>
                </a:lnTo>
                <a:lnTo>
                  <a:pt x="39662" y="312127"/>
                </a:lnTo>
                <a:lnTo>
                  <a:pt x="43002" y="308470"/>
                </a:lnTo>
                <a:lnTo>
                  <a:pt x="233235" y="308470"/>
                </a:lnTo>
                <a:lnTo>
                  <a:pt x="233235" y="285991"/>
                </a:lnTo>
                <a:lnTo>
                  <a:pt x="43002" y="285991"/>
                </a:lnTo>
                <a:lnTo>
                  <a:pt x="39662" y="282333"/>
                </a:lnTo>
                <a:lnTo>
                  <a:pt x="39662" y="273405"/>
                </a:lnTo>
                <a:lnTo>
                  <a:pt x="43002" y="269760"/>
                </a:lnTo>
                <a:lnTo>
                  <a:pt x="233235" y="269760"/>
                </a:lnTo>
                <a:lnTo>
                  <a:pt x="233235" y="247269"/>
                </a:lnTo>
                <a:lnTo>
                  <a:pt x="43002" y="247269"/>
                </a:lnTo>
                <a:lnTo>
                  <a:pt x="39662" y="243624"/>
                </a:lnTo>
                <a:lnTo>
                  <a:pt x="39662" y="234696"/>
                </a:lnTo>
                <a:lnTo>
                  <a:pt x="43002" y="231038"/>
                </a:lnTo>
                <a:lnTo>
                  <a:pt x="233235" y="231038"/>
                </a:lnTo>
                <a:lnTo>
                  <a:pt x="233235" y="208559"/>
                </a:lnTo>
                <a:lnTo>
                  <a:pt x="43002" y="208559"/>
                </a:lnTo>
                <a:lnTo>
                  <a:pt x="39662" y="204901"/>
                </a:lnTo>
                <a:lnTo>
                  <a:pt x="39662" y="195973"/>
                </a:lnTo>
                <a:lnTo>
                  <a:pt x="43002" y="192328"/>
                </a:lnTo>
                <a:lnTo>
                  <a:pt x="233235" y="192328"/>
                </a:lnTo>
                <a:lnTo>
                  <a:pt x="233235" y="169849"/>
                </a:lnTo>
                <a:lnTo>
                  <a:pt x="43002" y="169849"/>
                </a:lnTo>
                <a:lnTo>
                  <a:pt x="39662" y="166192"/>
                </a:lnTo>
                <a:lnTo>
                  <a:pt x="39662" y="157264"/>
                </a:lnTo>
                <a:lnTo>
                  <a:pt x="43002" y="153606"/>
                </a:lnTo>
                <a:lnTo>
                  <a:pt x="233235" y="153606"/>
                </a:lnTo>
                <a:lnTo>
                  <a:pt x="233235" y="131127"/>
                </a:lnTo>
                <a:lnTo>
                  <a:pt x="43002" y="131127"/>
                </a:lnTo>
                <a:lnTo>
                  <a:pt x="39662" y="127482"/>
                </a:lnTo>
                <a:lnTo>
                  <a:pt x="39662" y="118541"/>
                </a:lnTo>
                <a:lnTo>
                  <a:pt x="43002" y="114896"/>
                </a:lnTo>
                <a:lnTo>
                  <a:pt x="233235" y="114896"/>
                </a:lnTo>
                <a:lnTo>
                  <a:pt x="233235" y="92417"/>
                </a:lnTo>
                <a:lnTo>
                  <a:pt x="43002" y="92417"/>
                </a:lnTo>
                <a:lnTo>
                  <a:pt x="39662" y="88760"/>
                </a:lnTo>
                <a:lnTo>
                  <a:pt x="39662" y="79832"/>
                </a:lnTo>
                <a:lnTo>
                  <a:pt x="43002" y="76174"/>
                </a:lnTo>
                <a:lnTo>
                  <a:pt x="233235" y="76174"/>
                </a:lnTo>
                <a:lnTo>
                  <a:pt x="233235" y="53695"/>
                </a:lnTo>
                <a:lnTo>
                  <a:pt x="43002" y="53695"/>
                </a:lnTo>
                <a:lnTo>
                  <a:pt x="39662" y="50050"/>
                </a:lnTo>
                <a:lnTo>
                  <a:pt x="39662" y="41109"/>
                </a:lnTo>
                <a:lnTo>
                  <a:pt x="43002" y="37465"/>
                </a:lnTo>
                <a:lnTo>
                  <a:pt x="233235" y="37465"/>
                </a:lnTo>
                <a:lnTo>
                  <a:pt x="2332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5799283" y="356289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5797435" y="3556540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5799028" y="3550190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8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5799283" y="360160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5797435" y="3595256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5799028" y="3588906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8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5799283" y="3640322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5797435" y="3633972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5799028" y="362762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8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5799283" y="367903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5797435" y="367268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5799028" y="366633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8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5799283" y="3717752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5797435" y="3711402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5799034" y="370505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5799289" y="375646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17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5797435" y="375011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5799034" y="374376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5799289" y="37951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17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5797435" y="378883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5799034" y="3782483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5799283" y="383389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5797435" y="3827548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5799034" y="382119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5799283" y="387261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2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5797435" y="386626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5799034" y="3859913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5799289" y="391133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17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5797435" y="390498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8889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5799034" y="389863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72" y="0"/>
                </a:lnTo>
              </a:path>
            </a:pathLst>
          </a:custGeom>
          <a:ln w="3810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5674033" y="3483588"/>
            <a:ext cx="285115" cy="439420"/>
          </a:xfrm>
          <a:custGeom>
            <a:avLst/>
            <a:gdLst/>
            <a:ahLst/>
            <a:cxnLst/>
            <a:rect l="l" t="t" r="r" b="b"/>
            <a:pathLst>
              <a:path w="285114" h="439420">
                <a:moveTo>
                  <a:pt x="262280" y="0"/>
                </a:moveTo>
                <a:lnTo>
                  <a:pt x="22491" y="0"/>
                </a:lnTo>
                <a:lnTo>
                  <a:pt x="13764" y="1771"/>
                </a:lnTo>
                <a:lnTo>
                  <a:pt x="6611" y="6596"/>
                </a:lnTo>
                <a:lnTo>
                  <a:pt x="1776" y="13742"/>
                </a:lnTo>
                <a:lnTo>
                  <a:pt x="0" y="22479"/>
                </a:lnTo>
                <a:lnTo>
                  <a:pt x="0" y="416636"/>
                </a:lnTo>
                <a:lnTo>
                  <a:pt x="1776" y="425363"/>
                </a:lnTo>
                <a:lnTo>
                  <a:pt x="6611" y="432515"/>
                </a:lnTo>
                <a:lnTo>
                  <a:pt x="13764" y="437351"/>
                </a:lnTo>
                <a:lnTo>
                  <a:pt x="22491" y="439127"/>
                </a:lnTo>
                <a:lnTo>
                  <a:pt x="262280" y="439127"/>
                </a:lnTo>
                <a:lnTo>
                  <a:pt x="271005" y="437351"/>
                </a:lnTo>
                <a:lnTo>
                  <a:pt x="278153" y="432515"/>
                </a:lnTo>
                <a:lnTo>
                  <a:pt x="282984" y="425363"/>
                </a:lnTo>
                <a:lnTo>
                  <a:pt x="284759" y="416636"/>
                </a:lnTo>
                <a:lnTo>
                  <a:pt x="284759" y="22479"/>
                </a:lnTo>
                <a:lnTo>
                  <a:pt x="282984" y="13742"/>
                </a:lnTo>
                <a:lnTo>
                  <a:pt x="278153" y="6596"/>
                </a:lnTo>
                <a:lnTo>
                  <a:pt x="271005" y="1771"/>
                </a:lnTo>
                <a:lnTo>
                  <a:pt x="262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5867857" y="3521043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60" h="16510">
                <a:moveTo>
                  <a:pt x="57607" y="0"/>
                </a:moveTo>
                <a:lnTo>
                  <a:pt x="3644" y="0"/>
                </a:lnTo>
                <a:lnTo>
                  <a:pt x="0" y="3632"/>
                </a:lnTo>
                <a:lnTo>
                  <a:pt x="0" y="12598"/>
                </a:lnTo>
                <a:lnTo>
                  <a:pt x="3644" y="16230"/>
                </a:lnTo>
                <a:lnTo>
                  <a:pt x="57607" y="16230"/>
                </a:lnTo>
                <a:lnTo>
                  <a:pt x="60935" y="12598"/>
                </a:lnTo>
                <a:lnTo>
                  <a:pt x="60935" y="3632"/>
                </a:lnTo>
                <a:lnTo>
                  <a:pt x="57607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5867857" y="3559758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60" h="16510">
                <a:moveTo>
                  <a:pt x="57607" y="0"/>
                </a:moveTo>
                <a:lnTo>
                  <a:pt x="3644" y="0"/>
                </a:lnTo>
                <a:lnTo>
                  <a:pt x="0" y="3632"/>
                </a:lnTo>
                <a:lnTo>
                  <a:pt x="0" y="12598"/>
                </a:lnTo>
                <a:lnTo>
                  <a:pt x="3644" y="16230"/>
                </a:lnTo>
                <a:lnTo>
                  <a:pt x="57607" y="16230"/>
                </a:lnTo>
                <a:lnTo>
                  <a:pt x="60935" y="12598"/>
                </a:lnTo>
                <a:lnTo>
                  <a:pt x="60924" y="3632"/>
                </a:lnTo>
                <a:lnTo>
                  <a:pt x="57607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5867857" y="3598474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60" h="16510">
                <a:moveTo>
                  <a:pt x="57607" y="0"/>
                </a:moveTo>
                <a:lnTo>
                  <a:pt x="3644" y="0"/>
                </a:lnTo>
                <a:lnTo>
                  <a:pt x="0" y="3632"/>
                </a:lnTo>
                <a:lnTo>
                  <a:pt x="0" y="12598"/>
                </a:lnTo>
                <a:lnTo>
                  <a:pt x="3644" y="16230"/>
                </a:lnTo>
                <a:lnTo>
                  <a:pt x="57607" y="16230"/>
                </a:lnTo>
                <a:lnTo>
                  <a:pt x="60935" y="12598"/>
                </a:lnTo>
                <a:lnTo>
                  <a:pt x="60924" y="3632"/>
                </a:lnTo>
                <a:lnTo>
                  <a:pt x="57607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5867857" y="3637189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60" h="16510">
                <a:moveTo>
                  <a:pt x="57607" y="0"/>
                </a:moveTo>
                <a:lnTo>
                  <a:pt x="3644" y="0"/>
                </a:lnTo>
                <a:lnTo>
                  <a:pt x="0" y="3632"/>
                </a:lnTo>
                <a:lnTo>
                  <a:pt x="0" y="12598"/>
                </a:lnTo>
                <a:lnTo>
                  <a:pt x="3644" y="16230"/>
                </a:lnTo>
                <a:lnTo>
                  <a:pt x="57607" y="16230"/>
                </a:lnTo>
                <a:lnTo>
                  <a:pt x="60935" y="12598"/>
                </a:lnTo>
                <a:lnTo>
                  <a:pt x="60935" y="3632"/>
                </a:lnTo>
                <a:lnTo>
                  <a:pt x="57607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5713696" y="368402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25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5713696" y="372274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25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5713696" y="376145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25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5713696" y="380017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25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5713696" y="383888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25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5713696" y="387760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5125" y="0"/>
                </a:lnTo>
              </a:path>
            </a:pathLst>
          </a:custGeom>
          <a:ln w="16230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5713397" y="35226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78498" y="0"/>
                </a:moveTo>
                <a:lnTo>
                  <a:pt x="6426" y="0"/>
                </a:lnTo>
                <a:lnTo>
                  <a:pt x="0" y="6413"/>
                </a:lnTo>
                <a:lnTo>
                  <a:pt x="0" y="120256"/>
                </a:lnTo>
                <a:lnTo>
                  <a:pt x="6426" y="126682"/>
                </a:lnTo>
                <a:lnTo>
                  <a:pt x="120269" y="126682"/>
                </a:lnTo>
                <a:lnTo>
                  <a:pt x="126682" y="120256"/>
                </a:lnTo>
                <a:lnTo>
                  <a:pt x="126682" y="108381"/>
                </a:lnTo>
                <a:lnTo>
                  <a:pt x="18300" y="108381"/>
                </a:lnTo>
                <a:lnTo>
                  <a:pt x="18300" y="18287"/>
                </a:lnTo>
                <a:lnTo>
                  <a:pt x="78498" y="18287"/>
                </a:lnTo>
                <a:lnTo>
                  <a:pt x="82600" y="14198"/>
                </a:lnTo>
                <a:lnTo>
                  <a:pt x="82600" y="4089"/>
                </a:lnTo>
                <a:lnTo>
                  <a:pt x="78498" y="0"/>
                </a:lnTo>
                <a:close/>
              </a:path>
              <a:path w="127000" h="127000">
                <a:moveTo>
                  <a:pt x="122580" y="57569"/>
                </a:moveTo>
                <a:lnTo>
                  <a:pt x="112483" y="57569"/>
                </a:lnTo>
                <a:lnTo>
                  <a:pt x="108394" y="61658"/>
                </a:lnTo>
                <a:lnTo>
                  <a:pt x="108394" y="108381"/>
                </a:lnTo>
                <a:lnTo>
                  <a:pt x="126682" y="108381"/>
                </a:lnTo>
                <a:lnTo>
                  <a:pt x="126682" y="61658"/>
                </a:lnTo>
                <a:lnTo>
                  <a:pt x="122580" y="57569"/>
                </a:lnTo>
                <a:close/>
              </a:path>
            </a:pathLst>
          </a:custGeom>
          <a:solidFill>
            <a:srgbClr val="0228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5744175" y="3509799"/>
            <a:ext cx="113030" cy="99695"/>
          </a:xfrm>
          <a:custGeom>
            <a:avLst/>
            <a:gdLst/>
            <a:ahLst/>
            <a:cxnLst/>
            <a:rect l="l" t="t" r="r" b="b"/>
            <a:pathLst>
              <a:path w="113029" h="99695">
                <a:moveTo>
                  <a:pt x="10439" y="51574"/>
                </a:moveTo>
                <a:lnTo>
                  <a:pt x="1244" y="57670"/>
                </a:lnTo>
                <a:lnTo>
                  <a:pt x="0" y="63868"/>
                </a:lnTo>
                <a:lnTo>
                  <a:pt x="22478" y="97701"/>
                </a:lnTo>
                <a:lnTo>
                  <a:pt x="25247" y="99339"/>
                </a:lnTo>
                <a:lnTo>
                  <a:pt x="28308" y="99580"/>
                </a:lnTo>
                <a:lnTo>
                  <a:pt x="29095" y="99606"/>
                </a:lnTo>
                <a:lnTo>
                  <a:pt x="31864" y="99606"/>
                </a:lnTo>
                <a:lnTo>
                  <a:pt x="34531" y="98450"/>
                </a:lnTo>
                <a:lnTo>
                  <a:pt x="57538" y="73532"/>
                </a:lnTo>
                <a:lnTo>
                  <a:pt x="30378" y="73532"/>
                </a:lnTo>
                <a:lnTo>
                  <a:pt x="16624" y="52831"/>
                </a:lnTo>
                <a:lnTo>
                  <a:pt x="10439" y="51574"/>
                </a:lnTo>
                <a:close/>
              </a:path>
              <a:path w="113029" h="99695">
                <a:moveTo>
                  <a:pt x="104355" y="0"/>
                </a:moveTo>
                <a:lnTo>
                  <a:pt x="98043" y="253"/>
                </a:lnTo>
                <a:lnTo>
                  <a:pt x="30378" y="73532"/>
                </a:lnTo>
                <a:lnTo>
                  <a:pt x="57538" y="73532"/>
                </a:lnTo>
                <a:lnTo>
                  <a:pt x="112699" y="13792"/>
                </a:lnTo>
                <a:lnTo>
                  <a:pt x="112458" y="7480"/>
                </a:lnTo>
                <a:lnTo>
                  <a:pt x="104355" y="0"/>
                </a:lnTo>
                <a:close/>
              </a:path>
            </a:pathLst>
          </a:custGeom>
          <a:solidFill>
            <a:srgbClr val="0228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965825" y="3258275"/>
            <a:ext cx="8701405" cy="891540"/>
          </a:xfrm>
          <a:custGeom>
            <a:avLst/>
            <a:gdLst/>
            <a:ahLst/>
            <a:cxnLst/>
            <a:rect l="l" t="t" r="r" b="b"/>
            <a:pathLst>
              <a:path w="8701405" h="891539">
                <a:moveTo>
                  <a:pt x="0" y="459740"/>
                </a:moveTo>
                <a:lnTo>
                  <a:pt x="6746" y="709374"/>
                </a:lnTo>
                <a:lnTo>
                  <a:pt x="53975" y="837565"/>
                </a:lnTo>
                <a:lnTo>
                  <a:pt x="182165" y="884793"/>
                </a:lnTo>
                <a:lnTo>
                  <a:pt x="431800" y="891540"/>
                </a:lnTo>
                <a:lnTo>
                  <a:pt x="8269097" y="891540"/>
                </a:lnTo>
                <a:lnTo>
                  <a:pt x="8518731" y="884793"/>
                </a:lnTo>
                <a:lnTo>
                  <a:pt x="8646922" y="837565"/>
                </a:lnTo>
                <a:lnTo>
                  <a:pt x="8694150" y="709374"/>
                </a:lnTo>
                <a:lnTo>
                  <a:pt x="8700897" y="459740"/>
                </a:lnTo>
                <a:lnTo>
                  <a:pt x="8700897" y="431800"/>
                </a:lnTo>
                <a:lnTo>
                  <a:pt x="8694150" y="182165"/>
                </a:lnTo>
                <a:lnTo>
                  <a:pt x="8646922" y="53975"/>
                </a:lnTo>
                <a:lnTo>
                  <a:pt x="8518731" y="6746"/>
                </a:lnTo>
                <a:lnTo>
                  <a:pt x="8269097" y="0"/>
                </a:lnTo>
                <a:lnTo>
                  <a:pt x="431800" y="0"/>
                </a:lnTo>
                <a:lnTo>
                  <a:pt x="182165" y="6746"/>
                </a:lnTo>
                <a:lnTo>
                  <a:pt x="53975" y="53975"/>
                </a:lnTo>
                <a:lnTo>
                  <a:pt x="6746" y="182165"/>
                </a:lnTo>
                <a:lnTo>
                  <a:pt x="0" y="431800"/>
                </a:lnTo>
                <a:lnTo>
                  <a:pt x="0" y="459740"/>
                </a:lnTo>
                <a:close/>
              </a:path>
            </a:pathLst>
          </a:custGeom>
          <a:ln w="38100">
            <a:solidFill>
              <a:srgbClr val="0B49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6253334" y="3254471"/>
            <a:ext cx="1198245" cy="914400"/>
          </a:xfrm>
          <a:custGeom>
            <a:avLst/>
            <a:gdLst/>
            <a:ahLst/>
            <a:cxnLst/>
            <a:rect l="l" t="t" r="r" b="b"/>
            <a:pathLst>
              <a:path w="1198245" h="914400">
                <a:moveTo>
                  <a:pt x="332814" y="0"/>
                </a:moveTo>
                <a:lnTo>
                  <a:pt x="1198243" y="0"/>
                </a:lnTo>
                <a:lnTo>
                  <a:pt x="865428" y="914399"/>
                </a:lnTo>
                <a:lnTo>
                  <a:pt x="0" y="914399"/>
                </a:lnTo>
                <a:lnTo>
                  <a:pt x="332814" y="0"/>
                </a:lnTo>
                <a:close/>
              </a:path>
            </a:pathLst>
          </a:custGeom>
          <a:solidFill>
            <a:srgbClr val="245C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6580719" y="3402516"/>
            <a:ext cx="597535" cy="619760"/>
          </a:xfrm>
          <a:custGeom>
            <a:avLst/>
            <a:gdLst/>
            <a:ahLst/>
            <a:cxnLst/>
            <a:rect l="l" t="t" r="r" b="b"/>
            <a:pathLst>
              <a:path w="597534" h="619760">
                <a:moveTo>
                  <a:pt x="287148" y="0"/>
                </a:moveTo>
                <a:lnTo>
                  <a:pt x="3277" y="122567"/>
                </a:lnTo>
                <a:lnTo>
                  <a:pt x="0" y="189305"/>
                </a:lnTo>
                <a:lnTo>
                  <a:pt x="18192" y="341933"/>
                </a:lnTo>
                <a:lnTo>
                  <a:pt x="99895" y="509074"/>
                </a:lnTo>
                <a:lnTo>
                  <a:pt x="287148" y="619353"/>
                </a:lnTo>
                <a:lnTo>
                  <a:pt x="287910" y="619175"/>
                </a:lnTo>
                <a:lnTo>
                  <a:pt x="482393" y="567625"/>
                </a:lnTo>
                <a:lnTo>
                  <a:pt x="576711" y="498711"/>
                </a:lnTo>
                <a:lnTo>
                  <a:pt x="597406" y="365878"/>
                </a:lnTo>
                <a:lnTo>
                  <a:pt x="571018" y="122567"/>
                </a:lnTo>
                <a:lnTo>
                  <a:pt x="28714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868630" y="3402841"/>
            <a:ext cx="287020" cy="619125"/>
          </a:xfrm>
          <a:custGeom>
            <a:avLst/>
            <a:gdLst/>
            <a:ahLst/>
            <a:cxnLst/>
            <a:rect l="l" t="t" r="r" b="b"/>
            <a:pathLst>
              <a:path w="287020" h="619125">
                <a:moveTo>
                  <a:pt x="0" y="0"/>
                </a:moveTo>
                <a:lnTo>
                  <a:pt x="0" y="45681"/>
                </a:lnTo>
                <a:lnTo>
                  <a:pt x="243433" y="150812"/>
                </a:lnTo>
                <a:lnTo>
                  <a:pt x="243811" y="158372"/>
                </a:lnTo>
                <a:lnTo>
                  <a:pt x="244120" y="166839"/>
                </a:lnTo>
                <a:lnTo>
                  <a:pt x="244328" y="176154"/>
                </a:lnTo>
                <a:lnTo>
                  <a:pt x="244397" y="186309"/>
                </a:lnTo>
                <a:lnTo>
                  <a:pt x="243652" y="217801"/>
                </a:lnTo>
                <a:lnTo>
                  <a:pt x="235617" y="292714"/>
                </a:lnTo>
                <a:lnTo>
                  <a:pt x="226949" y="333616"/>
                </a:lnTo>
                <a:lnTo>
                  <a:pt x="210082" y="386510"/>
                </a:lnTo>
                <a:lnTo>
                  <a:pt x="187971" y="433361"/>
                </a:lnTo>
                <a:lnTo>
                  <a:pt x="160651" y="474132"/>
                </a:lnTo>
                <a:lnTo>
                  <a:pt x="128159" y="508790"/>
                </a:lnTo>
                <a:lnTo>
                  <a:pt x="90529" y="537297"/>
                </a:lnTo>
                <a:lnTo>
                  <a:pt x="47797" y="559617"/>
                </a:lnTo>
                <a:lnTo>
                  <a:pt x="0" y="575716"/>
                </a:lnTo>
                <a:lnTo>
                  <a:pt x="0" y="618858"/>
                </a:lnTo>
                <a:lnTo>
                  <a:pt x="55007" y="601982"/>
                </a:lnTo>
                <a:lnTo>
                  <a:pt x="102588" y="579094"/>
                </a:lnTo>
                <a:lnTo>
                  <a:pt x="143268" y="551090"/>
                </a:lnTo>
                <a:lnTo>
                  <a:pt x="177574" y="518863"/>
                </a:lnTo>
                <a:lnTo>
                  <a:pt x="206033" y="483306"/>
                </a:lnTo>
                <a:lnTo>
                  <a:pt x="229172" y="445315"/>
                </a:lnTo>
                <a:lnTo>
                  <a:pt x="247516" y="405783"/>
                </a:lnTo>
                <a:lnTo>
                  <a:pt x="261593" y="365605"/>
                </a:lnTo>
                <a:lnTo>
                  <a:pt x="271929" y="325674"/>
                </a:lnTo>
                <a:lnTo>
                  <a:pt x="279051" y="286885"/>
                </a:lnTo>
                <a:lnTo>
                  <a:pt x="285758" y="216308"/>
                </a:lnTo>
                <a:lnTo>
                  <a:pt x="286396" y="186258"/>
                </a:lnTo>
                <a:lnTo>
                  <a:pt x="285878" y="159845"/>
                </a:lnTo>
                <a:lnTo>
                  <a:pt x="284748" y="139653"/>
                </a:lnTo>
                <a:lnTo>
                  <a:pt x="283620" y="126774"/>
                </a:lnTo>
                <a:lnTo>
                  <a:pt x="283108" y="12225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622713" y="3448190"/>
            <a:ext cx="490855" cy="530860"/>
          </a:xfrm>
          <a:custGeom>
            <a:avLst/>
            <a:gdLst/>
            <a:ahLst/>
            <a:cxnLst/>
            <a:rect l="l" t="t" r="r" b="b"/>
            <a:pathLst>
              <a:path w="490854" h="530860">
                <a:moveTo>
                  <a:pt x="245161" y="0"/>
                </a:moveTo>
                <a:lnTo>
                  <a:pt x="965" y="105460"/>
                </a:lnTo>
                <a:lnTo>
                  <a:pt x="0" y="138474"/>
                </a:lnTo>
                <a:lnTo>
                  <a:pt x="1269" y="182022"/>
                </a:lnTo>
                <a:lnTo>
                  <a:pt x="6507" y="232991"/>
                </a:lnTo>
                <a:lnTo>
                  <a:pt x="17450" y="288264"/>
                </a:lnTo>
                <a:lnTo>
                  <a:pt x="34360" y="341265"/>
                </a:lnTo>
                <a:lnTo>
                  <a:pt x="56537" y="388196"/>
                </a:lnTo>
                <a:lnTo>
                  <a:pt x="83943" y="429022"/>
                </a:lnTo>
                <a:lnTo>
                  <a:pt x="116544" y="463708"/>
                </a:lnTo>
                <a:lnTo>
                  <a:pt x="154305" y="492218"/>
                </a:lnTo>
                <a:lnTo>
                  <a:pt x="197189" y="514516"/>
                </a:lnTo>
                <a:lnTo>
                  <a:pt x="245161" y="530567"/>
                </a:lnTo>
                <a:lnTo>
                  <a:pt x="293133" y="514516"/>
                </a:lnTo>
                <a:lnTo>
                  <a:pt x="336017" y="492218"/>
                </a:lnTo>
                <a:lnTo>
                  <a:pt x="373777" y="463708"/>
                </a:lnTo>
                <a:lnTo>
                  <a:pt x="406379" y="429022"/>
                </a:lnTo>
                <a:lnTo>
                  <a:pt x="433785" y="388196"/>
                </a:lnTo>
                <a:lnTo>
                  <a:pt x="455961" y="341265"/>
                </a:lnTo>
                <a:lnTo>
                  <a:pt x="472872" y="288264"/>
                </a:lnTo>
                <a:lnTo>
                  <a:pt x="483813" y="232971"/>
                </a:lnTo>
                <a:lnTo>
                  <a:pt x="489049" y="181998"/>
                </a:lnTo>
                <a:lnTo>
                  <a:pt x="490317" y="138458"/>
                </a:lnTo>
                <a:lnTo>
                  <a:pt x="489356" y="105460"/>
                </a:lnTo>
                <a:lnTo>
                  <a:pt x="245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751633" y="3581011"/>
            <a:ext cx="222885" cy="256540"/>
          </a:xfrm>
          <a:custGeom>
            <a:avLst/>
            <a:gdLst/>
            <a:ahLst/>
            <a:cxnLst/>
            <a:rect l="l" t="t" r="r" b="b"/>
            <a:pathLst>
              <a:path w="222884" h="256539">
                <a:moveTo>
                  <a:pt x="201675" y="74815"/>
                </a:moveTo>
                <a:lnTo>
                  <a:pt x="20866" y="74815"/>
                </a:lnTo>
                <a:lnTo>
                  <a:pt x="12746" y="76484"/>
                </a:lnTo>
                <a:lnTo>
                  <a:pt x="6113" y="81033"/>
                </a:lnTo>
                <a:lnTo>
                  <a:pt x="1640" y="87776"/>
                </a:lnTo>
                <a:lnTo>
                  <a:pt x="0" y="96024"/>
                </a:lnTo>
                <a:lnTo>
                  <a:pt x="0" y="235064"/>
                </a:lnTo>
                <a:lnTo>
                  <a:pt x="1640" y="243332"/>
                </a:lnTo>
                <a:lnTo>
                  <a:pt x="6113" y="250082"/>
                </a:lnTo>
                <a:lnTo>
                  <a:pt x="12746" y="254631"/>
                </a:lnTo>
                <a:lnTo>
                  <a:pt x="20866" y="256298"/>
                </a:lnTo>
                <a:lnTo>
                  <a:pt x="201675" y="256298"/>
                </a:lnTo>
                <a:lnTo>
                  <a:pt x="209793" y="254631"/>
                </a:lnTo>
                <a:lnTo>
                  <a:pt x="216422" y="250082"/>
                </a:lnTo>
                <a:lnTo>
                  <a:pt x="220890" y="243332"/>
                </a:lnTo>
                <a:lnTo>
                  <a:pt x="222529" y="235064"/>
                </a:lnTo>
                <a:lnTo>
                  <a:pt x="222529" y="209740"/>
                </a:lnTo>
                <a:lnTo>
                  <a:pt x="89827" y="209740"/>
                </a:lnTo>
                <a:lnTo>
                  <a:pt x="99542" y="168414"/>
                </a:lnTo>
                <a:lnTo>
                  <a:pt x="98107" y="167525"/>
                </a:lnTo>
                <a:lnTo>
                  <a:pt x="96761" y="166433"/>
                </a:lnTo>
                <a:lnTo>
                  <a:pt x="91287" y="160934"/>
                </a:lnTo>
                <a:lnTo>
                  <a:pt x="88671" y="155003"/>
                </a:lnTo>
                <a:lnTo>
                  <a:pt x="88704" y="144652"/>
                </a:lnTo>
                <a:lnTo>
                  <a:pt x="89496" y="141325"/>
                </a:lnTo>
                <a:lnTo>
                  <a:pt x="94640" y="130505"/>
                </a:lnTo>
                <a:lnTo>
                  <a:pt x="102323" y="125120"/>
                </a:lnTo>
                <a:lnTo>
                  <a:pt x="111836" y="124904"/>
                </a:lnTo>
                <a:lnTo>
                  <a:pt x="222529" y="124904"/>
                </a:lnTo>
                <a:lnTo>
                  <a:pt x="222529" y="96024"/>
                </a:lnTo>
                <a:lnTo>
                  <a:pt x="220890" y="87776"/>
                </a:lnTo>
                <a:lnTo>
                  <a:pt x="216422" y="81033"/>
                </a:lnTo>
                <a:lnTo>
                  <a:pt x="209793" y="76484"/>
                </a:lnTo>
                <a:lnTo>
                  <a:pt x="201675" y="74815"/>
                </a:lnTo>
                <a:close/>
              </a:path>
              <a:path w="222884" h="256539">
                <a:moveTo>
                  <a:pt x="222529" y="124904"/>
                </a:moveTo>
                <a:lnTo>
                  <a:pt x="120916" y="124904"/>
                </a:lnTo>
                <a:lnTo>
                  <a:pt x="128739" y="130174"/>
                </a:lnTo>
                <a:lnTo>
                  <a:pt x="132537" y="137871"/>
                </a:lnTo>
                <a:lnTo>
                  <a:pt x="134124" y="141033"/>
                </a:lnTo>
                <a:lnTo>
                  <a:pt x="135039" y="144652"/>
                </a:lnTo>
                <a:lnTo>
                  <a:pt x="134978" y="155003"/>
                </a:lnTo>
                <a:lnTo>
                  <a:pt x="132537" y="160629"/>
                </a:lnTo>
                <a:lnTo>
                  <a:pt x="126631" y="166814"/>
                </a:lnTo>
                <a:lnTo>
                  <a:pt x="124472" y="168414"/>
                </a:lnTo>
                <a:lnTo>
                  <a:pt x="122110" y="169595"/>
                </a:lnTo>
                <a:lnTo>
                  <a:pt x="131559" y="209740"/>
                </a:lnTo>
                <a:lnTo>
                  <a:pt x="222529" y="209740"/>
                </a:lnTo>
                <a:lnTo>
                  <a:pt x="222529" y="124904"/>
                </a:lnTo>
                <a:close/>
              </a:path>
              <a:path w="222884" h="256539">
                <a:moveTo>
                  <a:pt x="111836" y="0"/>
                </a:moveTo>
                <a:lnTo>
                  <a:pt x="111277" y="0"/>
                </a:lnTo>
                <a:lnTo>
                  <a:pt x="86689" y="3828"/>
                </a:lnTo>
                <a:lnTo>
                  <a:pt x="47573" y="30930"/>
                </a:lnTo>
                <a:lnTo>
                  <a:pt x="30492" y="66776"/>
                </a:lnTo>
                <a:lnTo>
                  <a:pt x="29717" y="74815"/>
                </a:lnTo>
                <a:lnTo>
                  <a:pt x="54228" y="74815"/>
                </a:lnTo>
                <a:lnTo>
                  <a:pt x="55422" y="66459"/>
                </a:lnTo>
                <a:lnTo>
                  <a:pt x="58381" y="58661"/>
                </a:lnTo>
                <a:lnTo>
                  <a:pt x="96521" y="26686"/>
                </a:lnTo>
                <a:lnTo>
                  <a:pt x="111277" y="24739"/>
                </a:lnTo>
                <a:lnTo>
                  <a:pt x="168373" y="24739"/>
                </a:lnTo>
                <a:lnTo>
                  <a:pt x="157702" y="14687"/>
                </a:lnTo>
                <a:lnTo>
                  <a:pt x="136250" y="3958"/>
                </a:lnTo>
                <a:lnTo>
                  <a:pt x="111836" y="0"/>
                </a:lnTo>
                <a:close/>
              </a:path>
              <a:path w="222884" h="256539">
                <a:moveTo>
                  <a:pt x="168373" y="24739"/>
                </a:moveTo>
                <a:lnTo>
                  <a:pt x="111277" y="24739"/>
                </a:lnTo>
                <a:lnTo>
                  <a:pt x="111836" y="24752"/>
                </a:lnTo>
                <a:lnTo>
                  <a:pt x="126415" y="26802"/>
                </a:lnTo>
                <a:lnTo>
                  <a:pt x="159854" y="51854"/>
                </a:lnTo>
                <a:lnTo>
                  <a:pt x="168325" y="74815"/>
                </a:lnTo>
                <a:lnTo>
                  <a:pt x="192824" y="74815"/>
                </a:lnTo>
                <a:lnTo>
                  <a:pt x="192023" y="66776"/>
                </a:lnTo>
                <a:lnTo>
                  <a:pt x="190080" y="59067"/>
                </a:lnTo>
                <a:lnTo>
                  <a:pt x="187185" y="51854"/>
                </a:lnTo>
                <a:lnTo>
                  <a:pt x="175058" y="31036"/>
                </a:lnTo>
                <a:lnTo>
                  <a:pt x="168373" y="24739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815300" y="36307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0"/>
                </a:moveTo>
                <a:lnTo>
                  <a:pt x="0" y="548"/>
                </a:lnTo>
                <a:lnTo>
                  <a:pt x="396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781356" y="3630789"/>
            <a:ext cx="34925" cy="25400"/>
          </a:xfrm>
          <a:custGeom>
            <a:avLst/>
            <a:gdLst/>
            <a:ahLst/>
            <a:cxnLst/>
            <a:rect l="l" t="t" r="r" b="b"/>
            <a:pathLst>
              <a:path w="34925" h="25400">
                <a:moveTo>
                  <a:pt x="34315" y="0"/>
                </a:moveTo>
                <a:lnTo>
                  <a:pt x="6502" y="0"/>
                </a:lnTo>
                <a:lnTo>
                  <a:pt x="5066" y="3479"/>
                </a:lnTo>
                <a:lnTo>
                  <a:pt x="4330" y="5486"/>
                </a:lnTo>
                <a:lnTo>
                  <a:pt x="2146" y="11709"/>
                </a:lnTo>
                <a:lnTo>
                  <a:pt x="647" y="18249"/>
                </a:lnTo>
                <a:lnTo>
                  <a:pt x="0" y="25044"/>
                </a:lnTo>
                <a:lnTo>
                  <a:pt x="24498" y="25044"/>
                </a:lnTo>
                <a:lnTo>
                  <a:pt x="25450" y="18402"/>
                </a:lnTo>
                <a:lnTo>
                  <a:pt x="27508" y="12128"/>
                </a:lnTo>
                <a:lnTo>
                  <a:pt x="31229" y="4927"/>
                </a:lnTo>
                <a:lnTo>
                  <a:pt x="32054" y="3479"/>
                </a:lnTo>
                <a:lnTo>
                  <a:pt x="33388" y="1371"/>
                </a:lnTo>
                <a:lnTo>
                  <a:pt x="34315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862909" y="3581009"/>
            <a:ext cx="111253" cy="2563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6"/>
          <p:cNvSpPr txBox="1">
            <a:spLocks/>
          </p:cNvSpPr>
          <p:nvPr/>
        </p:nvSpPr>
        <p:spPr>
          <a:xfrm>
            <a:off x="403110" y="79661"/>
            <a:ext cx="797888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en-US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Business Banking e-commerce solutions</a:t>
            </a:r>
            <a:endParaRPr lang="el-GR" sz="2800" kern="0" spc="-25" dirty="0" smtClean="0">
              <a:solidFill>
                <a:schemeClr val="tx2"/>
              </a:solidFill>
              <a:latin typeface="Eurobank Sans" panose="02000503000000020004" pitchFamily="2" charset="0"/>
            </a:endParaRPr>
          </a:p>
          <a:p>
            <a:pPr marL="12700" defTabSz="914400">
              <a:spcBef>
                <a:spcPts val="100"/>
              </a:spcBef>
            </a:pPr>
            <a:r>
              <a:rPr lang="en-US" sz="2800" kern="0" spc="-25" dirty="0" smtClean="0">
                <a:solidFill>
                  <a:schemeClr val="accent1"/>
                </a:solidFill>
                <a:latin typeface="Eurobank Sans" panose="02000503000000020004" pitchFamily="2" charset="0"/>
              </a:rPr>
              <a:t>Banking</a:t>
            </a:r>
          </a:p>
        </p:txBody>
      </p:sp>
      <p:sp>
        <p:nvSpPr>
          <p:cNvPr id="156" name="object 5"/>
          <p:cNvSpPr/>
          <p:nvPr/>
        </p:nvSpPr>
        <p:spPr>
          <a:xfrm>
            <a:off x="0" y="0"/>
            <a:ext cx="288000" cy="612000"/>
          </a:xfrm>
          <a:custGeom>
            <a:avLst/>
            <a:gdLst/>
            <a:ahLst/>
            <a:cxnLst/>
            <a:rect l="l" t="t" r="r" b="b"/>
            <a:pathLst>
              <a:path w="341630" h="682625">
                <a:moveTo>
                  <a:pt x="0" y="0"/>
                </a:moveTo>
                <a:lnTo>
                  <a:pt x="0" y="682599"/>
                </a:lnTo>
                <a:lnTo>
                  <a:pt x="341299" y="341299"/>
                </a:lnTo>
                <a:lnTo>
                  <a:pt x="0" y="0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29"/>
          <p:cNvSpPr/>
          <p:nvPr/>
        </p:nvSpPr>
        <p:spPr>
          <a:xfrm>
            <a:off x="5105400" y="1688400"/>
            <a:ext cx="0" cy="1512000"/>
          </a:xfrm>
          <a:custGeom>
            <a:avLst/>
            <a:gdLst/>
            <a:ahLst/>
            <a:cxnLst/>
            <a:rect l="l" t="t" r="r" b="b"/>
            <a:pathLst>
              <a:path h="2245360">
                <a:moveTo>
                  <a:pt x="0" y="2245106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30"/>
          <p:cNvSpPr txBox="1"/>
          <p:nvPr/>
        </p:nvSpPr>
        <p:spPr>
          <a:xfrm>
            <a:off x="3107506" y="1676400"/>
            <a:ext cx="1873885" cy="148245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28665">
              <a:spcBef>
                <a:spcPts val="640"/>
              </a:spcBef>
            </a:pPr>
            <a:r>
              <a:rPr sz="2000" b="1" spc="-20" dirty="0">
                <a:solidFill>
                  <a:srgbClr val="0B4992"/>
                </a:solidFill>
                <a:latin typeface="Eurobank Sans"/>
                <a:cs typeface="Eurobank Sans"/>
              </a:rPr>
              <a:t>Ρευστότητα</a:t>
            </a:r>
            <a:endParaRPr sz="2000" b="1" dirty="0">
              <a:latin typeface="Eurobank Sans"/>
              <a:cs typeface="Eurobank Sans"/>
            </a:endParaRPr>
          </a:p>
          <a:p>
            <a:pPr marL="179074" marR="5080" indent="-167009" algn="r">
              <a:spcBef>
                <a:spcPts val="600"/>
              </a:spcBef>
              <a:spcAft>
                <a:spcPts val="600"/>
              </a:spcAft>
            </a:pPr>
            <a:r>
              <a:rPr sz="1400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Λογαριασμός</a:t>
            </a:r>
            <a:r>
              <a:rPr sz="1400" spc="-30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΄Οψεως</a:t>
            </a:r>
            <a:r>
              <a:rPr sz="1400" spc="-2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με  </a:t>
            </a:r>
            <a:r>
              <a:rPr sz="1400" b="1" spc="-20" dirty="0">
                <a:solidFill>
                  <a:srgbClr val="0B4992"/>
                </a:solidFill>
                <a:latin typeface="Eurobank Sans Light"/>
                <a:cs typeface="Eurobank Sans Light"/>
              </a:rPr>
              <a:t>προνομιακό</a:t>
            </a:r>
            <a:r>
              <a:rPr sz="1400" b="1" spc="-3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b="1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επιτόκιο </a:t>
            </a:r>
            <a:endParaRPr lang="el-GR" sz="1400" b="1" dirty="0">
              <a:solidFill>
                <a:srgbClr val="0B4992"/>
              </a:solidFill>
              <a:latin typeface="Eurobank Sans Light"/>
              <a:cs typeface="Eurobank Sans Light"/>
            </a:endParaRPr>
          </a:p>
          <a:p>
            <a:pPr marL="179074" marR="5080" indent="-167009" algn="r">
              <a:spcBef>
                <a:spcPts val="600"/>
              </a:spcBef>
              <a:spcAft>
                <a:spcPts val="600"/>
              </a:spcAft>
            </a:pPr>
            <a:r>
              <a:rPr lang="el-GR" sz="1400" b="1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Πακέτο συναλλαγών </a:t>
            </a:r>
            <a:r>
              <a:rPr sz="1400" spc="-1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Advanced </a:t>
            </a:r>
            <a:r>
              <a:rPr sz="1400" spc="-25" dirty="0">
                <a:solidFill>
                  <a:srgbClr val="0B4992"/>
                </a:solidFill>
                <a:latin typeface="Eurobank Sans Light"/>
                <a:cs typeface="Eurobank Sans Light"/>
              </a:rPr>
              <a:t>for </a:t>
            </a:r>
            <a:r>
              <a:rPr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Business</a:t>
            </a:r>
            <a:endParaRPr sz="1400" dirty="0">
              <a:latin typeface="Eurobank Sans Light"/>
              <a:cs typeface="Eurobank Sans Light"/>
            </a:endParaRPr>
          </a:p>
        </p:txBody>
      </p:sp>
      <p:sp>
        <p:nvSpPr>
          <p:cNvPr id="158" name="object 32"/>
          <p:cNvSpPr/>
          <p:nvPr/>
        </p:nvSpPr>
        <p:spPr>
          <a:xfrm>
            <a:off x="5047082" y="1600200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3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/>
      <p:bldP spid="20" grpId="0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/>
      <p:bldP spid="50" grpId="0" animBg="1"/>
      <p:bldP spid="129" grpId="0" animBg="1"/>
      <p:bldP spid="154" grpId="0" animBg="1"/>
      <p:bldP spid="157" grpId="0"/>
      <p:bldP spid="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098969" y="2161391"/>
            <a:ext cx="0" cy="1751330"/>
          </a:xfrm>
          <a:custGeom>
            <a:avLst/>
            <a:gdLst/>
            <a:ahLst/>
            <a:cxnLst/>
            <a:rect l="l" t="t" r="r" b="b"/>
            <a:pathLst>
              <a:path h="1751329">
                <a:moveTo>
                  <a:pt x="0" y="1750987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140982" y="2045733"/>
            <a:ext cx="1846580" cy="87203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49349">
              <a:spcBef>
                <a:spcPts val="640"/>
              </a:spcBef>
            </a:pPr>
            <a:r>
              <a:rPr sz="2000" spc="-100" dirty="0">
                <a:solidFill>
                  <a:srgbClr val="0B4992"/>
                </a:solidFill>
                <a:latin typeface="Eurobank Sans"/>
                <a:cs typeface="Eurobank Sans"/>
              </a:rPr>
              <a:t>T</a:t>
            </a:r>
            <a:r>
              <a:rPr sz="2000" spc="-80" dirty="0">
                <a:solidFill>
                  <a:srgbClr val="0B4992"/>
                </a:solidFill>
                <a:latin typeface="Eurobank Sans"/>
                <a:cs typeface="Eurobank Sans"/>
              </a:rPr>
              <a:t>r</a:t>
            </a: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aining</a:t>
            </a:r>
            <a:endParaRPr sz="2000" dirty="0">
              <a:latin typeface="Eurobank Sans"/>
              <a:cs typeface="Eurobank Sans"/>
            </a:endParaRPr>
          </a:p>
          <a:p>
            <a:pPr marL="12700" marR="5080" indent="200030">
              <a:spcBef>
                <a:spcPts val="380"/>
              </a:spcBef>
            </a:pPr>
            <a:r>
              <a:rPr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On-line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εκπαίδευση</a:t>
            </a:r>
            <a:r>
              <a:rPr sz="1400" spc="-7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&amp;  </a:t>
            </a:r>
            <a:r>
              <a:rPr sz="1400" spc="-15" dirty="0">
                <a:solidFill>
                  <a:srgbClr val="0B4992"/>
                </a:solidFill>
                <a:latin typeface="Eurobank Sans Light"/>
                <a:cs typeface="Eurobank Sans Light"/>
              </a:rPr>
              <a:t>συμμετοχή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σε</a:t>
            </a:r>
            <a:r>
              <a:rPr sz="1400" spc="-5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workshops</a:t>
            </a:r>
            <a:endParaRPr sz="1400" dirty="0">
              <a:latin typeface="Eurobank Sans Light"/>
              <a:cs typeface="Eurobank Sans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31711" y="2097615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419141" y="4801385"/>
            <a:ext cx="0" cy="1283970"/>
          </a:xfrm>
          <a:custGeom>
            <a:avLst/>
            <a:gdLst/>
            <a:ahLst/>
            <a:cxnLst/>
            <a:rect l="l" t="t" r="r" b="b"/>
            <a:pathLst>
              <a:path h="1283970">
                <a:moveTo>
                  <a:pt x="0" y="0"/>
                </a:moveTo>
                <a:lnTo>
                  <a:pt x="0" y="128351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476082" y="6018096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124200" y="4906632"/>
            <a:ext cx="222596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50"/>
              </a:lnSpc>
              <a:spcBef>
                <a:spcPts val="100"/>
              </a:spcBef>
            </a:pPr>
            <a:r>
              <a:rPr lang="el-GR" sz="2000" spc="-35" dirty="0" smtClean="0">
                <a:solidFill>
                  <a:srgbClr val="0B4992"/>
                </a:solidFill>
                <a:latin typeface="Eurobank Sans"/>
                <a:cs typeface="Eurobank Sans"/>
              </a:rPr>
              <a:t>Υπηρεσίες</a:t>
            </a:r>
            <a:r>
              <a:rPr sz="2000" spc="-40" dirty="0" smtClean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endParaRPr lang="el-GR" sz="2000" spc="-40" dirty="0" smtClean="0">
              <a:solidFill>
                <a:srgbClr val="0B4992"/>
              </a:solidFill>
              <a:latin typeface="Eurobank Sans"/>
              <a:cs typeface="Eurobank Sans"/>
            </a:endParaRPr>
          </a:p>
          <a:p>
            <a:pPr marR="5080" algn="r">
              <a:lnSpc>
                <a:spcPts val="2350"/>
              </a:lnSpc>
              <a:spcBef>
                <a:spcPts val="100"/>
              </a:spcBef>
            </a:pPr>
            <a:r>
              <a:rPr sz="2000" dirty="0" smtClean="0">
                <a:solidFill>
                  <a:srgbClr val="0B4992"/>
                </a:solidFill>
                <a:latin typeface="Eurobank Sans"/>
                <a:cs typeface="Eurobank Sans"/>
              </a:rPr>
              <a:t>Logistics</a:t>
            </a:r>
            <a:endParaRPr lang="en-US" sz="2000" dirty="0">
              <a:solidFill>
                <a:srgbClr val="0B4992"/>
              </a:solidFill>
              <a:latin typeface="Eurobank Sans"/>
              <a:cs typeface="Eurobank Sans"/>
            </a:endParaRPr>
          </a:p>
          <a:p>
            <a:pPr marR="5080" algn="r">
              <a:lnSpc>
                <a:spcPts val="2350"/>
              </a:lnSpc>
            </a:pPr>
            <a:r>
              <a:rPr lang="en-US" sz="1400" spc="-20" dirty="0" err="1" smtClean="0">
                <a:solidFill>
                  <a:srgbClr val="0B4992"/>
                </a:solidFill>
                <a:latin typeface="Eurobank Sans Light"/>
                <a:cs typeface="Eurobank Sans Light"/>
              </a:rPr>
              <a:t>Logika</a:t>
            </a:r>
            <a:endParaRPr sz="1400" spc="-20" dirty="0">
              <a:solidFill>
                <a:srgbClr val="0B4992"/>
              </a:solidFill>
              <a:latin typeface="Eurobank Sans Light"/>
              <a:cs typeface="Eurobank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156" y="1295400"/>
            <a:ext cx="2078355" cy="229242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992530" algn="r">
              <a:lnSpc>
                <a:spcPts val="2300"/>
              </a:lnSpc>
              <a:spcBef>
                <a:spcPts val="260"/>
              </a:spcBef>
            </a:pPr>
            <a:r>
              <a:rPr sz="2000" spc="-200" dirty="0">
                <a:solidFill>
                  <a:srgbClr val="0B4992"/>
                </a:solidFill>
                <a:latin typeface="Eurobank Sans"/>
                <a:cs typeface="Eurobank Sans"/>
              </a:rPr>
              <a:t>Υ</a:t>
            </a: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πηρ</a:t>
            </a:r>
            <a:r>
              <a:rPr sz="2000" spc="-40" dirty="0">
                <a:solidFill>
                  <a:srgbClr val="0B4992"/>
                </a:solidFill>
                <a:latin typeface="Eurobank Sans"/>
                <a:cs typeface="Eurobank Sans"/>
              </a:rPr>
              <a:t>εσ</a:t>
            </a: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ίες  </a:t>
            </a:r>
            <a:r>
              <a:rPr sz="2000" spc="-15" dirty="0">
                <a:solidFill>
                  <a:srgbClr val="0B4992"/>
                </a:solidFill>
                <a:latin typeface="Eurobank Sans"/>
                <a:cs typeface="Eurobank Sans"/>
              </a:rPr>
              <a:t>δημιουργίας</a:t>
            </a:r>
            <a:r>
              <a:rPr sz="2000" spc="-60" dirty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&amp;  </a:t>
            </a:r>
            <a:r>
              <a:rPr sz="2000" spc="-10" dirty="0">
                <a:solidFill>
                  <a:srgbClr val="0B4992"/>
                </a:solidFill>
                <a:latin typeface="Eurobank Sans"/>
                <a:cs typeface="Eurobank Sans"/>
              </a:rPr>
              <a:t>διαχείρισης</a:t>
            </a:r>
            <a:r>
              <a:rPr sz="2000" spc="-75" dirty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e-shop</a:t>
            </a:r>
            <a:endParaRPr sz="2000" dirty="0">
              <a:latin typeface="Eurobank Sans"/>
              <a:cs typeface="Eurobank Sans"/>
            </a:endParaRPr>
          </a:p>
          <a:p>
            <a:pPr marR="5080" algn="r">
              <a:spcBef>
                <a:spcPts val="320"/>
              </a:spcBef>
            </a:pPr>
            <a:r>
              <a:rPr sz="1400" spc="-25" dirty="0">
                <a:solidFill>
                  <a:srgbClr val="0B4992"/>
                </a:solidFill>
                <a:latin typeface="Eurobank Sans Light"/>
                <a:cs typeface="Eurobank Sans Light"/>
              </a:rPr>
              <a:t>Τεχνικές</a:t>
            </a:r>
            <a:r>
              <a:rPr sz="1400" spc="-7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υποδομές</a:t>
            </a:r>
            <a:endParaRPr sz="1400" dirty="0">
              <a:latin typeface="Eurobank Sans Light"/>
              <a:cs typeface="Eurobank Sans Light"/>
            </a:endParaRPr>
          </a:p>
          <a:p>
            <a:pPr marL="331478" marR="5080" indent="344814" algn="r">
              <a:lnSpc>
                <a:spcPct val="129800"/>
              </a:lnSpc>
            </a:pPr>
            <a:r>
              <a:rPr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Responsive</a:t>
            </a:r>
            <a:r>
              <a:rPr sz="1400" spc="-9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design  E-shop</a:t>
            </a:r>
            <a:r>
              <a:rPr sz="1400" spc="-100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add-ons  </a:t>
            </a:r>
            <a:r>
              <a:rPr sz="1400" spc="-20" dirty="0">
                <a:solidFill>
                  <a:srgbClr val="0B4992"/>
                </a:solidFill>
                <a:latin typeface="Eurobank Sans Light"/>
                <a:cs typeface="Eurobank Sans Light"/>
              </a:rPr>
              <a:t>Επικοινωνία</a:t>
            </a:r>
            <a:r>
              <a:rPr sz="1400" spc="-50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πελατών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 Digital</a:t>
            </a:r>
            <a:r>
              <a:rPr sz="1400" spc="-60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spc="-10" dirty="0">
                <a:solidFill>
                  <a:srgbClr val="0B4992"/>
                </a:solidFill>
                <a:latin typeface="Eurobank Sans Light"/>
                <a:cs typeface="Eurobank Sans Light"/>
              </a:rPr>
              <a:t>Communication</a:t>
            </a:r>
            <a:endParaRPr sz="1400" dirty="0">
              <a:latin typeface="Eurobank Sans Light"/>
              <a:cs typeface="Eurobank Sans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29590" y="1461914"/>
            <a:ext cx="0" cy="2363470"/>
          </a:xfrm>
          <a:custGeom>
            <a:avLst/>
            <a:gdLst/>
            <a:ahLst/>
            <a:cxnLst/>
            <a:rect l="l" t="t" r="r" b="b"/>
            <a:pathLst>
              <a:path h="2363470">
                <a:moveTo>
                  <a:pt x="0" y="236308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5981" y="1428993"/>
            <a:ext cx="134518" cy="134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7340" y="1588914"/>
            <a:ext cx="0" cy="2312670"/>
          </a:xfrm>
          <a:custGeom>
            <a:avLst/>
            <a:gdLst/>
            <a:ahLst/>
            <a:cxnLst/>
            <a:rect l="l" t="t" r="r" b="b"/>
            <a:pathLst>
              <a:path h="2312670">
                <a:moveTo>
                  <a:pt x="0" y="2312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42362" y="1721996"/>
            <a:ext cx="1803400" cy="132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76" marR="5080" indent="-19051">
              <a:spcBef>
                <a:spcPts val="100"/>
              </a:spcBef>
            </a:pP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E-busi</a:t>
            </a:r>
            <a:r>
              <a:rPr sz="2000" spc="-25" dirty="0">
                <a:solidFill>
                  <a:srgbClr val="0B4992"/>
                </a:solidFill>
                <a:latin typeface="Eurobank Sans"/>
                <a:cs typeface="Eurobank Sans"/>
              </a:rPr>
              <a:t>n</a:t>
            </a:r>
            <a:r>
              <a:rPr sz="2000" dirty="0">
                <a:solidFill>
                  <a:srgbClr val="0B4992"/>
                </a:solidFill>
                <a:latin typeface="Eurobank Sans"/>
                <a:cs typeface="Eurobank Sans"/>
              </a:rPr>
              <a:t>ess  consulting</a:t>
            </a:r>
            <a:endParaRPr sz="2000" dirty="0">
              <a:latin typeface="Eurobank Sans"/>
              <a:cs typeface="Eurobank Sans"/>
            </a:endParaRPr>
          </a:p>
          <a:p>
            <a:pPr marL="12700" marR="5080" indent="269247" algn="r">
              <a:spcBef>
                <a:spcPts val="380"/>
              </a:spcBef>
            </a:pPr>
            <a:r>
              <a:rPr sz="1400" spc="-5" dirty="0">
                <a:solidFill>
                  <a:srgbClr val="0B4992"/>
                </a:solidFill>
                <a:latin typeface="Eurobank Sans Light"/>
                <a:cs typeface="Eurobank Sans Light"/>
              </a:rPr>
              <a:t>Business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Plan</a:t>
            </a:r>
            <a:r>
              <a:rPr sz="1400" spc="-4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&amp;</a:t>
            </a:r>
            <a:r>
              <a:rPr sz="1400" spc="-25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ROI  </a:t>
            </a:r>
            <a:r>
              <a:rPr sz="1400" spc="-20" dirty="0">
                <a:solidFill>
                  <a:srgbClr val="0B4992"/>
                </a:solidFill>
                <a:latin typeface="Eurobank Sans Light"/>
                <a:cs typeface="Eurobank Sans Light"/>
              </a:rPr>
              <a:t>Revenue 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&amp;</a:t>
            </a:r>
            <a:r>
              <a:rPr sz="1400" spc="-50" dirty="0">
                <a:solidFill>
                  <a:srgbClr val="0B4992"/>
                </a:solidFill>
                <a:latin typeface="Eurobank Sans Light"/>
                <a:cs typeface="Eurobank Sans Light"/>
              </a:rPr>
              <a:t> </a:t>
            </a:r>
            <a:r>
              <a:rPr sz="1400" spc="-15" dirty="0">
                <a:solidFill>
                  <a:srgbClr val="0B4992"/>
                </a:solidFill>
                <a:latin typeface="Eurobank Sans Light"/>
                <a:cs typeface="Eurobank Sans Light"/>
              </a:rPr>
              <a:t>e-commerce</a:t>
            </a:r>
            <a:endParaRPr sz="1400" dirty="0">
              <a:latin typeface="Eurobank Sans Light"/>
              <a:cs typeface="Eurobank Sans Light"/>
            </a:endParaRPr>
          </a:p>
          <a:p>
            <a:pPr marR="5080" algn="r"/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optimiz</a:t>
            </a:r>
            <a:r>
              <a:rPr sz="1400" spc="-30" dirty="0">
                <a:solidFill>
                  <a:srgbClr val="0B4992"/>
                </a:solidFill>
                <a:latin typeface="Eurobank Sans Light"/>
                <a:cs typeface="Eurobank Sans Light"/>
              </a:rPr>
              <a:t>a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t</a:t>
            </a:r>
            <a:r>
              <a:rPr sz="1400" spc="-30" dirty="0">
                <a:solidFill>
                  <a:srgbClr val="0B4992"/>
                </a:solidFill>
                <a:latin typeface="Eurobank Sans Light"/>
                <a:cs typeface="Eurobank Sans Light"/>
              </a:rPr>
              <a:t>i</a:t>
            </a:r>
            <a:r>
              <a:rPr sz="1400" dirty="0">
                <a:solidFill>
                  <a:srgbClr val="0B4992"/>
                </a:solidFill>
                <a:latin typeface="Eurobank Sans Light"/>
                <a:cs typeface="Eurobank Sans Light"/>
              </a:rPr>
              <a:t>on</a:t>
            </a:r>
            <a:endParaRPr sz="1400" dirty="0">
              <a:latin typeface="Eurobank Sans Light"/>
              <a:cs typeface="Eurobank Sans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90082" y="1555992"/>
            <a:ext cx="134518" cy="134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751" y="3099090"/>
            <a:ext cx="929627" cy="410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1959" y="3185274"/>
            <a:ext cx="1008000" cy="3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899" y="3884439"/>
            <a:ext cx="8738997" cy="929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/>
        </p:nvSpPr>
        <p:spPr>
          <a:xfrm>
            <a:off x="8543341" y="4762527"/>
            <a:ext cx="0" cy="1283970"/>
          </a:xfrm>
          <a:custGeom>
            <a:avLst/>
            <a:gdLst/>
            <a:ahLst/>
            <a:cxnLst/>
            <a:rect l="l" t="t" r="r" b="b"/>
            <a:pathLst>
              <a:path h="1283970">
                <a:moveTo>
                  <a:pt x="0" y="0"/>
                </a:moveTo>
                <a:lnTo>
                  <a:pt x="0" y="128351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/>
          <p:cNvSpPr txBox="1"/>
          <p:nvPr/>
        </p:nvSpPr>
        <p:spPr>
          <a:xfrm>
            <a:off x="6571082" y="4902301"/>
            <a:ext cx="19050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50"/>
              </a:lnSpc>
              <a:spcBef>
                <a:spcPts val="100"/>
              </a:spcBef>
            </a:pPr>
            <a:r>
              <a:rPr lang="el-GR" sz="2000" spc="-35" dirty="0" smtClean="0">
                <a:solidFill>
                  <a:srgbClr val="0B4992"/>
                </a:solidFill>
                <a:latin typeface="Eurobank Sans"/>
                <a:cs typeface="Eurobank Sans"/>
              </a:rPr>
              <a:t>Υπηρεσίες</a:t>
            </a:r>
            <a:r>
              <a:rPr sz="2000" spc="-40" dirty="0" smtClean="0">
                <a:solidFill>
                  <a:srgbClr val="0B4992"/>
                </a:solidFill>
                <a:latin typeface="Eurobank Sans"/>
                <a:cs typeface="Eurobank Sans"/>
              </a:rPr>
              <a:t> </a:t>
            </a:r>
            <a:endParaRPr lang="el-GR" sz="2000" spc="-40" dirty="0" smtClean="0">
              <a:solidFill>
                <a:srgbClr val="0B4992"/>
              </a:solidFill>
              <a:latin typeface="Eurobank Sans"/>
              <a:cs typeface="Eurobank Sans"/>
            </a:endParaRPr>
          </a:p>
          <a:p>
            <a:pPr marR="5080" algn="r">
              <a:lnSpc>
                <a:spcPts val="2350"/>
              </a:lnSpc>
              <a:spcBef>
                <a:spcPts val="100"/>
              </a:spcBef>
            </a:pPr>
            <a:r>
              <a:rPr sz="2000" spc="-10" dirty="0" smtClean="0">
                <a:solidFill>
                  <a:srgbClr val="0B4992"/>
                </a:solidFill>
                <a:latin typeface="Eurobank Sans"/>
                <a:cs typeface="Eurobank Sans"/>
              </a:rPr>
              <a:t>courier</a:t>
            </a:r>
            <a:endParaRPr sz="2000" dirty="0">
              <a:latin typeface="Eurobank Sans"/>
              <a:cs typeface="Eurobank Sans"/>
            </a:endParaRPr>
          </a:p>
          <a:p>
            <a:pPr marR="5080" algn="r">
              <a:lnSpc>
                <a:spcPts val="2350"/>
              </a:lnSpc>
            </a:pPr>
            <a:r>
              <a:rPr lang="el-GR" sz="1400" spc="-20" dirty="0" smtClean="0">
                <a:solidFill>
                  <a:srgbClr val="0B4992"/>
                </a:solidFill>
                <a:latin typeface="Eurobank Sans Light"/>
                <a:cs typeface="Eurobank Sans Light"/>
              </a:rPr>
              <a:t>ΕΛΤΑ</a:t>
            </a:r>
            <a:endParaRPr lang="el-GR" sz="1400" spc="-20" dirty="0">
              <a:solidFill>
                <a:srgbClr val="0B4992"/>
              </a:solidFill>
              <a:latin typeface="Eurobank Sans Light"/>
              <a:cs typeface="Eurobank Sans Light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5351882" y="6018096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/>
          <p:cNvSpPr txBox="1">
            <a:spLocks/>
          </p:cNvSpPr>
          <p:nvPr/>
        </p:nvSpPr>
        <p:spPr>
          <a:xfrm>
            <a:off x="403110" y="79661"/>
            <a:ext cx="797889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en-US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Business Banking e-commerce solutions</a:t>
            </a:r>
            <a:endParaRPr lang="el-GR" sz="2800" kern="0" spc="-25" dirty="0" smtClean="0">
              <a:solidFill>
                <a:schemeClr val="tx2"/>
              </a:solidFill>
              <a:latin typeface="Eurobank Sans" panose="02000503000000020004" pitchFamily="2" charset="0"/>
            </a:endParaRPr>
          </a:p>
          <a:p>
            <a:pPr marL="12700" defTabSz="914400">
              <a:spcBef>
                <a:spcPts val="100"/>
              </a:spcBef>
            </a:pPr>
            <a:r>
              <a:rPr lang="en-US" sz="2800" kern="0" spc="-25" dirty="0" smtClean="0">
                <a:solidFill>
                  <a:schemeClr val="accent1"/>
                </a:solidFill>
                <a:latin typeface="Eurobank Sans" panose="02000503000000020004" pitchFamily="2" charset="0"/>
              </a:rPr>
              <a:t>Non Banking</a:t>
            </a:r>
            <a:endParaRPr lang="en-US" sz="2800" kern="0" dirty="0">
              <a:solidFill>
                <a:schemeClr val="accent1"/>
              </a:solidFill>
              <a:latin typeface="Eurobank Sans" panose="02000503000000020004" pitchFamily="2" charset="0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0" y="0"/>
            <a:ext cx="288000" cy="612000"/>
          </a:xfrm>
          <a:custGeom>
            <a:avLst/>
            <a:gdLst/>
            <a:ahLst/>
            <a:cxnLst/>
            <a:rect l="l" t="t" r="r" b="b"/>
            <a:pathLst>
              <a:path w="341630" h="682625">
                <a:moveTo>
                  <a:pt x="0" y="0"/>
                </a:moveTo>
                <a:lnTo>
                  <a:pt x="0" y="682599"/>
                </a:lnTo>
                <a:lnTo>
                  <a:pt x="341299" y="341299"/>
                </a:lnTo>
                <a:lnTo>
                  <a:pt x="0" y="0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705" y="3202039"/>
            <a:ext cx="1572424" cy="307235"/>
          </a:xfrm>
          <a:prstGeom prst="rect">
            <a:avLst/>
          </a:prstGeom>
        </p:spPr>
      </p:pic>
      <p:sp>
        <p:nvSpPr>
          <p:cNvPr id="26" name="object 10"/>
          <p:cNvSpPr/>
          <p:nvPr/>
        </p:nvSpPr>
        <p:spPr>
          <a:xfrm>
            <a:off x="2523541" y="4786937"/>
            <a:ext cx="0" cy="1283970"/>
          </a:xfrm>
          <a:custGeom>
            <a:avLst/>
            <a:gdLst/>
            <a:ahLst/>
            <a:cxnLst/>
            <a:rect l="l" t="t" r="r" b="b"/>
            <a:pathLst>
              <a:path h="1283970">
                <a:moveTo>
                  <a:pt x="0" y="0"/>
                </a:moveTo>
                <a:lnTo>
                  <a:pt x="0" y="128351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/>
          <p:cNvSpPr txBox="1"/>
          <p:nvPr/>
        </p:nvSpPr>
        <p:spPr>
          <a:xfrm>
            <a:off x="389941" y="4994622"/>
            <a:ext cx="204063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50"/>
              </a:lnSpc>
              <a:spcBef>
                <a:spcPts val="100"/>
              </a:spcBef>
            </a:pPr>
            <a:r>
              <a:rPr lang="el-GR" sz="2000" spc="-35" dirty="0" smtClean="0">
                <a:solidFill>
                  <a:srgbClr val="0B4992"/>
                </a:solidFill>
                <a:latin typeface="Eurobank Sans"/>
                <a:cs typeface="Eurobank Sans"/>
              </a:rPr>
              <a:t>Δωρεάν Εγγραφή στο</a:t>
            </a:r>
          </a:p>
          <a:p>
            <a:pPr marR="5080" algn="r">
              <a:lnSpc>
                <a:spcPts val="2350"/>
              </a:lnSpc>
              <a:spcBef>
                <a:spcPts val="100"/>
              </a:spcBef>
            </a:pPr>
            <a:r>
              <a:rPr lang="en-US" sz="2000" spc="-35" dirty="0" err="1" smtClean="0">
                <a:solidFill>
                  <a:srgbClr val="0B4992"/>
                </a:solidFill>
                <a:latin typeface="Eurobank Sans"/>
                <a:cs typeface="Eurobank Sans"/>
              </a:rPr>
              <a:t>Greca</a:t>
            </a:r>
            <a:endParaRPr lang="en-US" sz="2000" dirty="0">
              <a:solidFill>
                <a:srgbClr val="0B4992"/>
              </a:solidFill>
              <a:latin typeface="Eurobank Sans"/>
              <a:cs typeface="Eurobank Sans"/>
            </a:endParaRPr>
          </a:p>
        </p:txBody>
      </p:sp>
      <p:sp>
        <p:nvSpPr>
          <p:cNvPr id="33" name="object 11"/>
          <p:cNvSpPr/>
          <p:nvPr/>
        </p:nvSpPr>
        <p:spPr>
          <a:xfrm>
            <a:off x="2456282" y="6018096"/>
            <a:ext cx="134518" cy="134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400" y="5592422"/>
            <a:ext cx="936000" cy="659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41" y="5696712"/>
            <a:ext cx="936000" cy="475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5715000"/>
            <a:ext cx="936000" cy="5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4" grpId="0" animBg="1"/>
      <p:bldP spid="27" grpId="0" animBg="1"/>
      <p:bldP spid="28" grpId="0"/>
      <p:bldP spid="29" grpId="0" animBg="1"/>
      <p:bldP spid="26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2626"/>
          <p:cNvSpPr/>
          <p:nvPr/>
        </p:nvSpPr>
        <p:spPr>
          <a:xfrm flipH="1">
            <a:off x="6766688" y="3773878"/>
            <a:ext cx="798134" cy="68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706"/>
                </a:lnTo>
                <a:lnTo>
                  <a:pt x="21600" y="12653"/>
                </a:lnTo>
                <a:lnTo>
                  <a:pt x="18437" y="21600"/>
                </a:lnTo>
                <a:lnTo>
                  <a:pt x="3163" y="21600"/>
                </a:lnTo>
                <a:lnTo>
                  <a:pt x="0" y="12653"/>
                </a:lnTo>
                <a:lnTo>
                  <a:pt x="3163" y="3706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403111" y="79661"/>
            <a:ext cx="7521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el-GR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Ενδεικτικό όφελος</a:t>
            </a:r>
            <a:endParaRPr lang="en-US" sz="2800" kern="0" dirty="0">
              <a:solidFill>
                <a:schemeClr val="tx2"/>
              </a:solidFill>
              <a:latin typeface="Eurobank Sans" panose="02000503000000020004" pitchFamily="2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0" y="0"/>
            <a:ext cx="288000" cy="612000"/>
          </a:xfrm>
          <a:custGeom>
            <a:avLst/>
            <a:gdLst/>
            <a:ahLst/>
            <a:cxnLst/>
            <a:rect l="l" t="t" r="r" b="b"/>
            <a:pathLst>
              <a:path w="341630" h="682625">
                <a:moveTo>
                  <a:pt x="0" y="0"/>
                </a:moveTo>
                <a:lnTo>
                  <a:pt x="0" y="682599"/>
                </a:lnTo>
                <a:lnTo>
                  <a:pt x="341299" y="341299"/>
                </a:lnTo>
                <a:lnTo>
                  <a:pt x="0" y="0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Shape 2626"/>
          <p:cNvSpPr/>
          <p:nvPr/>
        </p:nvSpPr>
        <p:spPr>
          <a:xfrm flipH="1">
            <a:off x="2900867" y="3734771"/>
            <a:ext cx="798134" cy="68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706"/>
                </a:lnTo>
                <a:lnTo>
                  <a:pt x="21600" y="12653"/>
                </a:lnTo>
                <a:lnTo>
                  <a:pt x="18437" y="21600"/>
                </a:lnTo>
                <a:lnTo>
                  <a:pt x="3163" y="21600"/>
                </a:lnTo>
                <a:lnTo>
                  <a:pt x="0" y="12653"/>
                </a:lnTo>
                <a:lnTo>
                  <a:pt x="3163" y="3706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45" name="Shape 2630"/>
          <p:cNvSpPr/>
          <p:nvPr/>
        </p:nvSpPr>
        <p:spPr>
          <a:xfrm rot="19090831">
            <a:off x="2887224" y="3797179"/>
            <a:ext cx="441500" cy="442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5" y="21600"/>
                </a:moveTo>
                <a:cubicBezTo>
                  <a:pt x="20021" y="21600"/>
                  <a:pt x="21600" y="20017"/>
                  <a:pt x="21600" y="18074"/>
                </a:cubicBezTo>
                <a:cubicBezTo>
                  <a:pt x="21600" y="16138"/>
                  <a:pt x="20021" y="14563"/>
                  <a:pt x="18081" y="14563"/>
                </a:cubicBezTo>
                <a:lnTo>
                  <a:pt x="1489" y="0"/>
                </a:lnTo>
                <a:lnTo>
                  <a:pt x="0" y="1553"/>
                </a:lnTo>
                <a:lnTo>
                  <a:pt x="14556" y="18180"/>
                </a:lnTo>
                <a:lnTo>
                  <a:pt x="14563" y="18293"/>
                </a:lnTo>
                <a:cubicBezTo>
                  <a:pt x="14668" y="20144"/>
                  <a:pt x="16213" y="21600"/>
                  <a:pt x="18075" y="21600"/>
                </a:cubicBezTo>
                <a:cubicBezTo>
                  <a:pt x="18075" y="21600"/>
                  <a:pt x="18075" y="21600"/>
                  <a:pt x="18075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6" name="Shape 2631"/>
          <p:cNvSpPr/>
          <p:nvPr/>
        </p:nvSpPr>
        <p:spPr>
          <a:xfrm>
            <a:off x="2438400" y="3200400"/>
            <a:ext cx="1747091" cy="1355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45" y="0"/>
                  <a:pt x="0" y="6244"/>
                  <a:pt x="0" y="13917"/>
                </a:cubicBezTo>
                <a:cubicBezTo>
                  <a:pt x="0" y="16594"/>
                  <a:pt x="592" y="19197"/>
                  <a:pt x="1714" y="21438"/>
                </a:cubicBezTo>
                <a:lnTo>
                  <a:pt x="1796" y="21600"/>
                </a:lnTo>
                <a:lnTo>
                  <a:pt x="3140" y="21600"/>
                </a:lnTo>
                <a:lnTo>
                  <a:pt x="4959" y="19550"/>
                </a:lnTo>
                <a:lnTo>
                  <a:pt x="4174" y="18388"/>
                </a:lnTo>
                <a:lnTo>
                  <a:pt x="2397" y="20385"/>
                </a:lnTo>
                <a:lnTo>
                  <a:pt x="2340" y="20260"/>
                </a:lnTo>
                <a:cubicBezTo>
                  <a:pt x="1465" y="18333"/>
                  <a:pt x="1004" y="16138"/>
                  <a:pt x="1004" y="13917"/>
                </a:cubicBezTo>
                <a:cubicBezTo>
                  <a:pt x="1004" y="13853"/>
                  <a:pt x="1005" y="13790"/>
                  <a:pt x="1011" y="13710"/>
                </a:cubicBezTo>
                <a:lnTo>
                  <a:pt x="1018" y="13477"/>
                </a:lnTo>
                <a:lnTo>
                  <a:pt x="3181" y="13474"/>
                </a:lnTo>
                <a:lnTo>
                  <a:pt x="3181" y="11932"/>
                </a:lnTo>
                <a:lnTo>
                  <a:pt x="1135" y="11932"/>
                </a:lnTo>
                <a:lnTo>
                  <a:pt x="1152" y="11789"/>
                </a:lnTo>
                <a:cubicBezTo>
                  <a:pt x="1437" y="9638"/>
                  <a:pt x="2149" y="7613"/>
                  <a:pt x="3212" y="5935"/>
                </a:cubicBezTo>
                <a:lnTo>
                  <a:pt x="3277" y="5832"/>
                </a:lnTo>
                <a:lnTo>
                  <a:pt x="4802" y="7793"/>
                </a:lnTo>
                <a:lnTo>
                  <a:pt x="5650" y="6705"/>
                </a:lnTo>
                <a:lnTo>
                  <a:pt x="4108" y="4715"/>
                </a:lnTo>
                <a:lnTo>
                  <a:pt x="4179" y="4630"/>
                </a:lnTo>
                <a:cubicBezTo>
                  <a:pt x="5770" y="2746"/>
                  <a:pt x="7733" y="1614"/>
                  <a:pt x="9860" y="1353"/>
                </a:cubicBezTo>
                <a:lnTo>
                  <a:pt x="9962" y="1339"/>
                </a:lnTo>
                <a:lnTo>
                  <a:pt x="9964" y="4558"/>
                </a:lnTo>
                <a:lnTo>
                  <a:pt x="11161" y="4558"/>
                </a:lnTo>
                <a:lnTo>
                  <a:pt x="11161" y="1314"/>
                </a:lnTo>
                <a:lnTo>
                  <a:pt x="11257" y="1321"/>
                </a:lnTo>
                <a:cubicBezTo>
                  <a:pt x="13615" y="1462"/>
                  <a:pt x="15852" y="2693"/>
                  <a:pt x="17557" y="4787"/>
                </a:cubicBezTo>
                <a:lnTo>
                  <a:pt x="17625" y="4872"/>
                </a:lnTo>
                <a:lnTo>
                  <a:pt x="16047" y="6910"/>
                </a:lnTo>
                <a:lnTo>
                  <a:pt x="16895" y="8000"/>
                </a:lnTo>
                <a:lnTo>
                  <a:pt x="18432" y="6015"/>
                </a:lnTo>
                <a:lnTo>
                  <a:pt x="18498" y="6124"/>
                </a:lnTo>
                <a:cubicBezTo>
                  <a:pt x="19501" y="7766"/>
                  <a:pt x="20176" y="9725"/>
                  <a:pt x="20448" y="11789"/>
                </a:cubicBezTo>
                <a:lnTo>
                  <a:pt x="20466" y="11932"/>
                </a:lnTo>
                <a:lnTo>
                  <a:pt x="18340" y="11934"/>
                </a:lnTo>
                <a:lnTo>
                  <a:pt x="18340" y="13477"/>
                </a:lnTo>
                <a:lnTo>
                  <a:pt x="20582" y="13477"/>
                </a:lnTo>
                <a:lnTo>
                  <a:pt x="20591" y="13726"/>
                </a:lnTo>
                <a:cubicBezTo>
                  <a:pt x="20594" y="13790"/>
                  <a:pt x="20596" y="13853"/>
                  <a:pt x="20596" y="13917"/>
                </a:cubicBezTo>
                <a:cubicBezTo>
                  <a:pt x="20596" y="16131"/>
                  <a:pt x="20140" y="18314"/>
                  <a:pt x="19274" y="20233"/>
                </a:cubicBezTo>
                <a:lnTo>
                  <a:pt x="19212" y="20369"/>
                </a:lnTo>
                <a:lnTo>
                  <a:pt x="17539" y="18215"/>
                </a:lnTo>
                <a:lnTo>
                  <a:pt x="16694" y="19306"/>
                </a:lnTo>
                <a:lnTo>
                  <a:pt x="18473" y="21600"/>
                </a:lnTo>
                <a:lnTo>
                  <a:pt x="19806" y="21600"/>
                </a:lnTo>
                <a:lnTo>
                  <a:pt x="19886" y="21438"/>
                </a:lnTo>
                <a:cubicBezTo>
                  <a:pt x="21008" y="19193"/>
                  <a:pt x="21600" y="16592"/>
                  <a:pt x="21600" y="13917"/>
                </a:cubicBezTo>
                <a:cubicBezTo>
                  <a:pt x="21600" y="6244"/>
                  <a:pt x="16755" y="0"/>
                  <a:pt x="10799" y="0"/>
                </a:cubicBezTo>
                <a:cubicBezTo>
                  <a:pt x="10799" y="0"/>
                  <a:pt x="10799" y="0"/>
                  <a:pt x="1079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7" name="Text Placeholder 8"/>
          <p:cNvSpPr txBox="1">
            <a:spLocks/>
          </p:cNvSpPr>
          <p:nvPr/>
        </p:nvSpPr>
        <p:spPr>
          <a:xfrm>
            <a:off x="2531360" y="4603193"/>
            <a:ext cx="158233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12">
              <a:defRPr>
                <a:latin typeface="+mn-lt"/>
                <a:ea typeface="+mn-ea"/>
                <a:cs typeface="+mn-cs"/>
              </a:defRPr>
            </a:lvl2pPr>
            <a:lvl3pPr marL="914423">
              <a:defRPr>
                <a:latin typeface="+mn-lt"/>
                <a:ea typeface="+mn-ea"/>
                <a:cs typeface="+mn-cs"/>
              </a:defRPr>
            </a:lvl3pPr>
            <a:lvl4pPr marL="1371634">
              <a:defRPr>
                <a:latin typeface="+mn-lt"/>
                <a:ea typeface="+mn-ea"/>
                <a:cs typeface="+mn-cs"/>
              </a:defRPr>
            </a:lvl4pPr>
            <a:lvl5pPr marL="1828846">
              <a:defRPr>
                <a:latin typeface="+mn-lt"/>
                <a:ea typeface="+mn-ea"/>
                <a:cs typeface="+mn-cs"/>
              </a:defRPr>
            </a:lvl5pPr>
            <a:lvl6pPr marL="2286057">
              <a:defRPr>
                <a:latin typeface="+mn-lt"/>
                <a:ea typeface="+mn-ea"/>
                <a:cs typeface="+mn-cs"/>
              </a:defRPr>
            </a:lvl6pPr>
            <a:lvl7pPr marL="2743269">
              <a:defRPr>
                <a:latin typeface="+mn-lt"/>
                <a:ea typeface="+mn-ea"/>
                <a:cs typeface="+mn-cs"/>
              </a:defRPr>
            </a:lvl7pPr>
            <a:lvl8pPr marL="3200480">
              <a:defRPr>
                <a:latin typeface="+mn-lt"/>
                <a:ea typeface="+mn-ea"/>
                <a:cs typeface="+mn-cs"/>
              </a:defRPr>
            </a:lvl8pPr>
            <a:lvl9pPr marL="3657691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l-GR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500 €</a:t>
            </a:r>
            <a:endParaRPr lang="en-GB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Shape 2632"/>
          <p:cNvSpPr/>
          <p:nvPr/>
        </p:nvSpPr>
        <p:spPr>
          <a:xfrm rot="2647400">
            <a:off x="7108928" y="3893297"/>
            <a:ext cx="441517" cy="442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25" y="21600"/>
                </a:moveTo>
                <a:cubicBezTo>
                  <a:pt x="5388" y="21600"/>
                  <a:pt x="6932" y="20144"/>
                  <a:pt x="7037" y="18293"/>
                </a:cubicBezTo>
                <a:lnTo>
                  <a:pt x="7044" y="18180"/>
                </a:lnTo>
                <a:lnTo>
                  <a:pt x="21600" y="1553"/>
                </a:lnTo>
                <a:lnTo>
                  <a:pt x="20111" y="0"/>
                </a:lnTo>
                <a:lnTo>
                  <a:pt x="3519" y="14563"/>
                </a:lnTo>
                <a:cubicBezTo>
                  <a:pt x="1579" y="14563"/>
                  <a:pt x="0" y="16138"/>
                  <a:pt x="0" y="18074"/>
                </a:cubicBezTo>
                <a:cubicBezTo>
                  <a:pt x="0" y="20017"/>
                  <a:pt x="1579" y="21600"/>
                  <a:pt x="3525" y="21600"/>
                </a:cubicBezTo>
                <a:cubicBezTo>
                  <a:pt x="3525" y="21600"/>
                  <a:pt x="3525" y="21600"/>
                  <a:pt x="3525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50" name="Shape 2633"/>
          <p:cNvSpPr/>
          <p:nvPr/>
        </p:nvSpPr>
        <p:spPr>
          <a:xfrm>
            <a:off x="6306725" y="3328317"/>
            <a:ext cx="1747075" cy="1355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45" y="0"/>
                  <a:pt x="0" y="6244"/>
                  <a:pt x="0" y="13917"/>
                </a:cubicBezTo>
                <a:cubicBezTo>
                  <a:pt x="0" y="16592"/>
                  <a:pt x="592" y="19193"/>
                  <a:pt x="1714" y="21438"/>
                </a:cubicBezTo>
                <a:lnTo>
                  <a:pt x="1794" y="21600"/>
                </a:lnTo>
                <a:lnTo>
                  <a:pt x="3127" y="21600"/>
                </a:lnTo>
                <a:lnTo>
                  <a:pt x="4906" y="19306"/>
                </a:lnTo>
                <a:lnTo>
                  <a:pt x="4061" y="18215"/>
                </a:lnTo>
                <a:lnTo>
                  <a:pt x="2388" y="20369"/>
                </a:lnTo>
                <a:lnTo>
                  <a:pt x="2326" y="20233"/>
                </a:lnTo>
                <a:cubicBezTo>
                  <a:pt x="1460" y="18314"/>
                  <a:pt x="1004" y="16131"/>
                  <a:pt x="1004" y="13917"/>
                </a:cubicBezTo>
                <a:cubicBezTo>
                  <a:pt x="1004" y="13853"/>
                  <a:pt x="1005" y="13790"/>
                  <a:pt x="1009" y="13726"/>
                </a:cubicBezTo>
                <a:lnTo>
                  <a:pt x="1018" y="13477"/>
                </a:lnTo>
                <a:lnTo>
                  <a:pt x="3260" y="13477"/>
                </a:lnTo>
                <a:lnTo>
                  <a:pt x="3260" y="11934"/>
                </a:lnTo>
                <a:lnTo>
                  <a:pt x="1134" y="11932"/>
                </a:lnTo>
                <a:lnTo>
                  <a:pt x="1152" y="11789"/>
                </a:lnTo>
                <a:cubicBezTo>
                  <a:pt x="1424" y="9725"/>
                  <a:pt x="2099" y="7766"/>
                  <a:pt x="3102" y="6124"/>
                </a:cubicBezTo>
                <a:lnTo>
                  <a:pt x="3168" y="6015"/>
                </a:lnTo>
                <a:lnTo>
                  <a:pt x="4705" y="8000"/>
                </a:lnTo>
                <a:lnTo>
                  <a:pt x="5553" y="6910"/>
                </a:lnTo>
                <a:lnTo>
                  <a:pt x="3975" y="4872"/>
                </a:lnTo>
                <a:lnTo>
                  <a:pt x="4043" y="4787"/>
                </a:lnTo>
                <a:cubicBezTo>
                  <a:pt x="5748" y="2693"/>
                  <a:pt x="7985" y="1462"/>
                  <a:pt x="10343" y="1321"/>
                </a:cubicBezTo>
                <a:lnTo>
                  <a:pt x="10439" y="1314"/>
                </a:lnTo>
                <a:lnTo>
                  <a:pt x="10439" y="4558"/>
                </a:lnTo>
                <a:lnTo>
                  <a:pt x="11636" y="4558"/>
                </a:lnTo>
                <a:lnTo>
                  <a:pt x="11638" y="1339"/>
                </a:lnTo>
                <a:lnTo>
                  <a:pt x="11740" y="1353"/>
                </a:lnTo>
                <a:cubicBezTo>
                  <a:pt x="13868" y="1614"/>
                  <a:pt x="15830" y="2746"/>
                  <a:pt x="17421" y="4630"/>
                </a:cubicBezTo>
                <a:lnTo>
                  <a:pt x="17492" y="4715"/>
                </a:lnTo>
                <a:lnTo>
                  <a:pt x="15950" y="6705"/>
                </a:lnTo>
                <a:lnTo>
                  <a:pt x="16798" y="7793"/>
                </a:lnTo>
                <a:lnTo>
                  <a:pt x="18323" y="5832"/>
                </a:lnTo>
                <a:lnTo>
                  <a:pt x="18388" y="5935"/>
                </a:lnTo>
                <a:cubicBezTo>
                  <a:pt x="19452" y="7613"/>
                  <a:pt x="20163" y="9638"/>
                  <a:pt x="20448" y="11789"/>
                </a:cubicBezTo>
                <a:lnTo>
                  <a:pt x="20466" y="11932"/>
                </a:lnTo>
                <a:lnTo>
                  <a:pt x="18419" y="11932"/>
                </a:lnTo>
                <a:lnTo>
                  <a:pt x="18419" y="13474"/>
                </a:lnTo>
                <a:lnTo>
                  <a:pt x="20582" y="13477"/>
                </a:lnTo>
                <a:lnTo>
                  <a:pt x="20589" y="13710"/>
                </a:lnTo>
                <a:cubicBezTo>
                  <a:pt x="20595" y="13790"/>
                  <a:pt x="20597" y="13853"/>
                  <a:pt x="20597" y="13917"/>
                </a:cubicBezTo>
                <a:cubicBezTo>
                  <a:pt x="20597" y="16138"/>
                  <a:pt x="20135" y="18333"/>
                  <a:pt x="19260" y="20260"/>
                </a:cubicBezTo>
                <a:lnTo>
                  <a:pt x="19203" y="20385"/>
                </a:lnTo>
                <a:lnTo>
                  <a:pt x="17426" y="18388"/>
                </a:lnTo>
                <a:lnTo>
                  <a:pt x="16641" y="19550"/>
                </a:lnTo>
                <a:lnTo>
                  <a:pt x="18460" y="21600"/>
                </a:lnTo>
                <a:lnTo>
                  <a:pt x="19804" y="21600"/>
                </a:lnTo>
                <a:lnTo>
                  <a:pt x="19886" y="21438"/>
                </a:lnTo>
                <a:cubicBezTo>
                  <a:pt x="21008" y="19197"/>
                  <a:pt x="21600" y="16594"/>
                  <a:pt x="21600" y="13917"/>
                </a:cubicBezTo>
                <a:cubicBezTo>
                  <a:pt x="21600" y="6244"/>
                  <a:pt x="16755" y="0"/>
                  <a:pt x="10801" y="0"/>
                </a:cubicBezTo>
                <a:cubicBezTo>
                  <a:pt x="10801" y="0"/>
                  <a:pt x="10801" y="0"/>
                  <a:pt x="1080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52" name="Text Placeholder 8"/>
          <p:cNvSpPr txBox="1">
            <a:spLocks/>
          </p:cNvSpPr>
          <p:nvPr/>
        </p:nvSpPr>
        <p:spPr>
          <a:xfrm>
            <a:off x="6444146" y="4667219"/>
            <a:ext cx="158233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12">
              <a:defRPr>
                <a:latin typeface="+mn-lt"/>
                <a:ea typeface="+mn-ea"/>
                <a:cs typeface="+mn-cs"/>
              </a:defRPr>
            </a:lvl2pPr>
            <a:lvl3pPr marL="914423">
              <a:defRPr>
                <a:latin typeface="+mn-lt"/>
                <a:ea typeface="+mn-ea"/>
                <a:cs typeface="+mn-cs"/>
              </a:defRPr>
            </a:lvl3pPr>
            <a:lvl4pPr marL="1371634">
              <a:defRPr>
                <a:latin typeface="+mn-lt"/>
                <a:ea typeface="+mn-ea"/>
                <a:cs typeface="+mn-cs"/>
              </a:defRPr>
            </a:lvl4pPr>
            <a:lvl5pPr marL="1828846">
              <a:defRPr>
                <a:latin typeface="+mn-lt"/>
                <a:ea typeface="+mn-ea"/>
                <a:cs typeface="+mn-cs"/>
              </a:defRPr>
            </a:lvl5pPr>
            <a:lvl6pPr marL="2286057">
              <a:defRPr>
                <a:latin typeface="+mn-lt"/>
                <a:ea typeface="+mn-ea"/>
                <a:cs typeface="+mn-cs"/>
              </a:defRPr>
            </a:lvl6pPr>
            <a:lvl7pPr marL="2743269">
              <a:defRPr>
                <a:latin typeface="+mn-lt"/>
                <a:ea typeface="+mn-ea"/>
                <a:cs typeface="+mn-cs"/>
              </a:defRPr>
            </a:lvl7pPr>
            <a:lvl8pPr marL="3200480">
              <a:defRPr>
                <a:latin typeface="+mn-lt"/>
                <a:ea typeface="+mn-ea"/>
                <a:cs typeface="+mn-cs"/>
              </a:defRPr>
            </a:lvl8pPr>
            <a:lvl9pPr marL="3657691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l-GR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.000 €</a:t>
            </a:r>
            <a:endParaRPr lang="en-GB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object 6"/>
          <p:cNvSpPr txBox="1">
            <a:spLocks/>
          </p:cNvSpPr>
          <p:nvPr/>
        </p:nvSpPr>
        <p:spPr>
          <a:xfrm>
            <a:off x="1371600" y="1259002"/>
            <a:ext cx="752168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el-GR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Ενδεικτικό όφελος από τη χρήση των υπηρεσιών του </a:t>
            </a:r>
            <a:r>
              <a:rPr lang="en-US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e-commerce solution</a:t>
            </a:r>
            <a:endParaRPr lang="en-US" sz="2800" kern="0" dirty="0">
              <a:solidFill>
                <a:schemeClr val="tx2"/>
              </a:solidFill>
              <a:latin typeface="Eurobank Sans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4120" y="4133282"/>
            <a:ext cx="524503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l-GR" dirty="0"/>
          </a:p>
        </p:txBody>
      </p:sp>
      <p:sp>
        <p:nvSpPr>
          <p:cNvPr id="154" name="TextBox 153"/>
          <p:cNvSpPr txBox="1"/>
          <p:nvPr/>
        </p:nvSpPr>
        <p:spPr>
          <a:xfrm>
            <a:off x="3322529" y="4131652"/>
            <a:ext cx="580608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el-GR" dirty="0"/>
          </a:p>
        </p:txBody>
      </p:sp>
      <p:sp>
        <p:nvSpPr>
          <p:cNvPr id="155" name="TextBox 154"/>
          <p:cNvSpPr txBox="1"/>
          <p:nvPr/>
        </p:nvSpPr>
        <p:spPr>
          <a:xfrm>
            <a:off x="6594774" y="4259461"/>
            <a:ext cx="524503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el-GR" dirty="0"/>
          </a:p>
        </p:txBody>
      </p:sp>
      <p:sp>
        <p:nvSpPr>
          <p:cNvPr id="156" name="TextBox 155"/>
          <p:cNvSpPr txBox="1"/>
          <p:nvPr/>
        </p:nvSpPr>
        <p:spPr>
          <a:xfrm>
            <a:off x="7221558" y="4259461"/>
            <a:ext cx="580608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70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/>
          <p:cNvSpPr txBox="1">
            <a:spLocks/>
          </p:cNvSpPr>
          <p:nvPr/>
        </p:nvSpPr>
        <p:spPr>
          <a:xfrm>
            <a:off x="403111" y="79661"/>
            <a:ext cx="7521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el-GR" sz="2800" kern="0" spc="-25" dirty="0" smtClean="0">
                <a:solidFill>
                  <a:schemeClr val="tx2"/>
                </a:solidFill>
                <a:latin typeface="Eurobank Sans" panose="02000503000000020004" pitchFamily="2" charset="0"/>
              </a:rPr>
              <a:t>Πως μπορώ να ενταχθώ στο πρόγραμμα</a:t>
            </a:r>
            <a:endParaRPr lang="en-US" sz="2800" kern="0" dirty="0">
              <a:solidFill>
                <a:schemeClr val="tx2"/>
              </a:solidFill>
              <a:latin typeface="Eurobank Sans" panose="02000503000000020004" pitchFamily="2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0" y="0"/>
            <a:ext cx="288000" cy="612000"/>
          </a:xfrm>
          <a:custGeom>
            <a:avLst/>
            <a:gdLst/>
            <a:ahLst/>
            <a:cxnLst/>
            <a:rect l="l" t="t" r="r" b="b"/>
            <a:pathLst>
              <a:path w="341630" h="682625">
                <a:moveTo>
                  <a:pt x="0" y="0"/>
                </a:moveTo>
                <a:lnTo>
                  <a:pt x="0" y="682599"/>
                </a:lnTo>
                <a:lnTo>
                  <a:pt x="341299" y="341299"/>
                </a:lnTo>
                <a:lnTo>
                  <a:pt x="0" y="0"/>
                </a:lnTo>
                <a:close/>
              </a:path>
            </a:pathLst>
          </a:custGeom>
          <a:solidFill>
            <a:srgbClr val="0B49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8091747"/>
              </p:ext>
            </p:extLst>
          </p:nvPr>
        </p:nvGraphicFramePr>
        <p:xfrm>
          <a:off x="609600" y="762000"/>
          <a:ext cx="8703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urobank">
      <a:majorFont>
        <a:latin typeface="Eurobank Sans"/>
        <a:ea typeface=""/>
        <a:cs typeface=""/>
      </a:majorFont>
      <a:minorFont>
        <a:latin typeface="Euroban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7489</TotalTime>
  <Words>262</Words>
  <Application>Microsoft Office PowerPoint</Application>
  <PresentationFormat>A4 Paper (210x297 mm)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Eurobank Sans</vt:lpstr>
      <vt:lpstr>Eurobank Sans Light</vt:lpstr>
      <vt:lpstr>Helvetica Light</vt:lpstr>
      <vt:lpstr>Office Theme</vt:lpstr>
      <vt:lpstr>PowerPoint Presentation</vt:lpstr>
      <vt:lpstr>Η αγορά e-commerce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Athanasiou Rozi</dc:creator>
  <cp:lastModifiedBy>Athanasiou Rozi</cp:lastModifiedBy>
  <cp:revision>359</cp:revision>
  <cp:lastPrinted>2020-12-17T12:22:00Z</cp:lastPrinted>
  <dcterms:created xsi:type="dcterms:W3CDTF">2020-05-13T09:16:55Z</dcterms:created>
  <dcterms:modified xsi:type="dcterms:W3CDTF">2020-12-18T11:20:53Z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2020-05-13T00:00:00Z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2020-05-13T00:00:00Z</vt:filetime>
  </property>
</Properties>
</file>