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5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303" r:id="rId13"/>
    <p:sldId id="294" r:id="rId14"/>
    <p:sldId id="304" r:id="rId15"/>
    <p:sldId id="270" r:id="rId16"/>
    <p:sldId id="271" r:id="rId17"/>
    <p:sldId id="295" r:id="rId18"/>
    <p:sldId id="275" r:id="rId19"/>
    <p:sldId id="276" r:id="rId20"/>
    <p:sldId id="279" r:id="rId21"/>
    <p:sldId id="280" r:id="rId22"/>
    <p:sldId id="296" r:id="rId23"/>
    <p:sldId id="297" r:id="rId24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E8C2-F38B-E540-A410-A34F14331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ED270-34BD-EA42-85FC-4D09424FC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83D5D-1C34-3B4E-B100-97A47EAC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BB2AE-61B6-2849-9A81-A0A971AD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7DA01-78C7-A742-B43B-A882D783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3986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5F90-B035-DC4A-83E3-47DA5C8C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6BCC-3840-8E48-B6CD-439D3A458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DA5E7-DE7B-7444-9AF5-E2EF38AE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997B3-8812-FB45-A93F-2EF32241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BDA2A-6057-9E4A-A9A8-82B2A874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2229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14C08-A0D4-8F4D-BBD9-CE93A3D27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5696F-A868-E540-AFF6-1CAED71DA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F9AEF-975F-6E47-B5F0-9A39F849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F1B6D-BE6B-E94F-AB83-41C4C831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983BA-E663-C54C-86AC-FCCA78AA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2346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83C5-6AE0-1743-9B7E-0401C096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408F4-6F15-9F46-A357-07E5178C8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F07B-B590-EE4D-95E1-C36EE9A5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05795-4621-D04D-96B4-FBCDF8948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4BB03-0063-934B-8764-3E573841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5186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2ADDC-8B71-D542-BF15-A116B319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9BEDF-41F2-384E-AE49-8848EA190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8133-D9AC-C547-BFAB-9C365BF2B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75469-06DA-E547-BBF0-47C24D2EC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B45E6-5739-5F4E-869A-1219D7E2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0328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BB776-9FF7-A64C-B31D-D034AAE3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37C1-8ACA-524B-AA75-1A37AA78F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8CB91-6956-4443-9064-CDDB1C7B6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B7E03-02B0-E045-8303-32761926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0C6A4-B4F5-CB4A-8025-6CA3D130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71928-78BA-E342-8F4B-8F4746D4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2698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465C-571B-B54B-A4D8-FB8EDE19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16150-B8F2-F34D-9761-513C3C31B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78F01-41C4-3C43-9319-2256DEC7B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A947-5A3A-044A-A159-7731E1DA0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15D50-8C54-9A48-B836-8B6A62B0F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1806C-543C-B847-9828-9DEE5224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64EF4-9925-EA4E-937C-193942FE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5035B9-D11D-C743-AB4E-20647978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4934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07B6-2B0C-3F48-8915-62882FF3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D1975-BE6E-5F48-BB70-87C1561C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7EDA4-E961-7A4B-A73B-DEECDB41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3823C-611F-6547-8F87-D5D809AB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8021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2DC83-9779-7E47-A785-DEF6C93A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B10DD9-DB72-7C49-B5F9-707012BE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2F4DF-5972-8F47-901F-E4B2A126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0324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0F0C-13C5-8B48-92E1-AC875B45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44E87-22F4-8D4D-8474-D3422691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55E70-E642-1045-BC1A-ACF76C589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8F288-9B43-464B-9441-B9E2F21C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7935-787D-7B4E-98B8-2D3D8DDF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7477A-F97C-D84D-9E90-58C6DDD2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8100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9B16-200F-D84A-B2F8-92DD2DF5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17A768-7AA5-3940-981F-C399A49A4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5B2D4-C23B-A940-A3EE-AC7311B74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F49F5-E620-A049-9BC7-9D9C3FA57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57F38-CB07-CB48-8E1E-3EAD15865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CBC79-AA59-DB42-9EFA-5CB5F082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4955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52BB5F-7E2D-7443-AF40-05677362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DA869-4769-114A-964C-CAAC52799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990CE-1790-6743-8822-5658327B8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5AA67-68CA-E34B-87DF-B11527078B3E}" type="datetimeFigureOut">
              <a:rPr lang="en-GR" smtClean="0"/>
              <a:t>11/5/20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5C371-0D8C-F54B-AC9B-435F91B40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1CAB-F685-AA4D-A83C-D627C9E74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A890-243D-BE49-BDA8-3654225274C3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568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3JRRDizoeg?feature=oembed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9C2C61-CBA8-A34E-97C8-56E41487D4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77C88-47CA-EB44-9432-851B8CCD1EF7}"/>
              </a:ext>
            </a:extLst>
          </p:cNvPr>
          <p:cNvSpPr/>
          <p:nvPr/>
        </p:nvSpPr>
        <p:spPr>
          <a:xfrm>
            <a:off x="397565" y="2736502"/>
            <a:ext cx="7235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How to Overcome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the Challenges of E-Commerce Logistics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at Scale</a:t>
            </a:r>
            <a:endParaRPr lang="en-GR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8938F-826E-F647-97C6-79FCB08E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6" y="1192144"/>
            <a:ext cx="1764195" cy="6821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AF3960-3D2E-1C4A-9F94-42D82EBF3451}"/>
              </a:ext>
            </a:extLst>
          </p:cNvPr>
          <p:cNvSpPr/>
          <p:nvPr/>
        </p:nvSpPr>
        <p:spPr>
          <a:xfrm>
            <a:off x="397565" y="42480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Fotini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Skapinaki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Commercial </a:t>
            </a:r>
            <a:r>
              <a:rPr lang="en-US" sz="1600" dirty="0" err="1">
                <a:solidFill>
                  <a:schemeClr val="bg1"/>
                </a:solidFill>
              </a:rPr>
              <a:t>Manager@Logika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F563D7-088B-1C43-A6FD-04B335341EDD}"/>
              </a:ext>
            </a:extLst>
          </p:cNvPr>
          <p:cNvSpPr/>
          <p:nvPr/>
        </p:nvSpPr>
        <p:spPr>
          <a:xfrm>
            <a:off x="0" y="2454965"/>
            <a:ext cx="188843" cy="2683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146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4CA1-660C-431B-AC2A-F05395D4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" y="-56690"/>
            <a:ext cx="10069223" cy="1320800"/>
          </a:xfrm>
        </p:spPr>
        <p:txBody>
          <a:bodyPr/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to improve your e-supply chain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9582D-89C5-4F3F-81B4-FCC5ACFE178B}"/>
              </a:ext>
            </a:extLst>
          </p:cNvPr>
          <p:cNvSpPr/>
          <p:nvPr/>
        </p:nvSpPr>
        <p:spPr>
          <a:xfrm>
            <a:off x="1349433" y="1170245"/>
            <a:ext cx="8237625" cy="74785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Make a tight stock control / Demand 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618CA7-03EE-469E-8020-60F7E197D05A}"/>
              </a:ext>
            </a:extLst>
          </p:cNvPr>
          <p:cNvSpPr/>
          <p:nvPr/>
        </p:nvSpPr>
        <p:spPr>
          <a:xfrm>
            <a:off x="1349435" y="1969418"/>
            <a:ext cx="8237625" cy="74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an Ecommerce Logistics Partner Early for greater scalability-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Myriad W01 Regular"/>
              </a:rPr>
              <a:t>Economies of Scale &amp; Generate Extra Revenue</a:t>
            </a:r>
            <a:endParaRPr lang="en-GB" sz="2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2D898A-7208-4CC4-92C7-94578FAFD085}"/>
              </a:ext>
            </a:extLst>
          </p:cNvPr>
          <p:cNvSpPr/>
          <p:nvPr/>
        </p:nvSpPr>
        <p:spPr>
          <a:xfrm>
            <a:off x="1349435" y="2807092"/>
            <a:ext cx="8237625" cy="74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Your Core Competencies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09E4E-2993-4E3A-A1F3-62FC481DB800}"/>
              </a:ext>
            </a:extLst>
          </p:cNvPr>
          <p:cNvSpPr/>
          <p:nvPr/>
        </p:nvSpPr>
        <p:spPr>
          <a:xfrm>
            <a:off x="1349433" y="3634160"/>
            <a:ext cx="8237625" cy="74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museo-sans"/>
              </a:rPr>
              <a:t>Visibility of Costs Through Accurate Budget Control and Reporting</a:t>
            </a:r>
            <a:endParaRPr lang="en-GB" sz="2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5F3A25-B528-4A62-9D00-2F79D70BA2BA}"/>
              </a:ext>
            </a:extLst>
          </p:cNvPr>
          <p:cNvSpPr/>
          <p:nvPr/>
        </p:nvSpPr>
        <p:spPr>
          <a:xfrm>
            <a:off x="1359563" y="4461228"/>
            <a:ext cx="8237625" cy="74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Set delivery deadline well – Free Shipping as a mar</a:t>
            </a:r>
            <a:r>
              <a:rPr lang="en-GB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keting tactic</a:t>
            </a:r>
            <a:endParaRPr lang="en-GB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B3CC7B-92E6-4ABA-A0AE-824BE5DA12F3}"/>
              </a:ext>
            </a:extLst>
          </p:cNvPr>
          <p:cNvSpPr/>
          <p:nvPr/>
        </p:nvSpPr>
        <p:spPr>
          <a:xfrm>
            <a:off x="1349435" y="6132649"/>
            <a:ext cx="8237625" cy="74785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dirty="0">
                <a:solidFill>
                  <a:schemeClr val="bg1"/>
                </a:solidFill>
                <a:effectLst/>
                <a:latin typeface="Quattrocento Sans"/>
              </a:rPr>
              <a:t>7.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Myriad W01 Regular"/>
              </a:rPr>
              <a:t> Efficient Real-time Tracking</a:t>
            </a:r>
            <a:endParaRPr lang="en-GB" sz="2400" b="0" i="0" dirty="0">
              <a:solidFill>
                <a:schemeClr val="bg1"/>
              </a:solidFill>
              <a:effectLst/>
              <a:latin typeface="Quattrocento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1FDB88-C981-4546-AAB7-DEE17C187469}"/>
              </a:ext>
            </a:extLst>
          </p:cNvPr>
          <p:cNvSpPr/>
          <p:nvPr/>
        </p:nvSpPr>
        <p:spPr>
          <a:xfrm>
            <a:off x="1349433" y="5298902"/>
            <a:ext cx="8247755" cy="747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Quattrocento Sans"/>
              </a:rPr>
              <a:t>6.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Quattrocento Sans"/>
              </a:rPr>
              <a:t>Transparency into the supply chain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855DE-E866-4D2C-AED1-4CC300EE5278}"/>
              </a:ext>
            </a:extLst>
          </p:cNvPr>
          <p:cNvSpPr/>
          <p:nvPr/>
        </p:nvSpPr>
        <p:spPr>
          <a:xfrm>
            <a:off x="0" y="1205487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0186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2FEAB4-4BF0-0245-9C35-1E13494AED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64926-98E3-A142-A813-7DD7B58A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86" y="2691545"/>
            <a:ext cx="2033380" cy="8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84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B173C-78BB-43D5-81B6-B4277049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56" y="0"/>
            <a:ext cx="1222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CDDCB-D2A1-2346-AFF7-C01B301C9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94" y="2421924"/>
            <a:ext cx="9200612" cy="1702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74B22A-48D2-F645-96D9-0D2B137A69D6}"/>
              </a:ext>
            </a:extLst>
          </p:cNvPr>
          <p:cNvSpPr/>
          <p:nvPr/>
        </p:nvSpPr>
        <p:spPr>
          <a:xfrm>
            <a:off x="4378130" y="1109999"/>
            <a:ext cx="2898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7DB00"/>
                </a:solidFill>
              </a:rPr>
              <a:t>End Customer experience</a:t>
            </a:r>
            <a:endParaRPr lang="en-GR" sz="2000" b="1" dirty="0">
              <a:solidFill>
                <a:srgbClr val="D7DB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37C08D-3D7A-2B47-B461-0D231A0B28E7}"/>
              </a:ext>
            </a:extLst>
          </p:cNvPr>
          <p:cNvSpPr/>
          <p:nvPr/>
        </p:nvSpPr>
        <p:spPr>
          <a:xfrm>
            <a:off x="1884941" y="4287943"/>
            <a:ext cx="979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/>
              <a:t>Placing your </a:t>
            </a:r>
          </a:p>
          <a:p>
            <a:pPr lvl="0"/>
            <a:r>
              <a:rPr lang="en-US" sz="1200" dirty="0"/>
              <a:t>Order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6B23C-CE9E-EB4A-89B0-A4A10B5984E1}"/>
              </a:ext>
            </a:extLst>
          </p:cNvPr>
          <p:cNvSpPr/>
          <p:nvPr/>
        </p:nvSpPr>
        <p:spPr>
          <a:xfrm>
            <a:off x="3674359" y="4287943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/>
              <a:t>Picking a time </a:t>
            </a:r>
          </a:p>
          <a:p>
            <a:pPr lvl="0"/>
            <a:r>
              <a:rPr lang="en-US" sz="1200" dirty="0"/>
              <a:t>window</a:t>
            </a:r>
            <a:endParaRPr lang="en-GB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F15D8-EDC4-0D4B-9484-DDA9FEBD98E1}"/>
              </a:ext>
            </a:extLst>
          </p:cNvPr>
          <p:cNvSpPr/>
          <p:nvPr/>
        </p:nvSpPr>
        <p:spPr>
          <a:xfrm>
            <a:off x="5424328" y="4287943"/>
            <a:ext cx="1803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/>
              <a:t>Link via SMS with updates</a:t>
            </a:r>
          </a:p>
          <a:p>
            <a:pPr lvl="0"/>
            <a:r>
              <a:rPr lang="en-US" sz="1200" dirty="0"/>
              <a:t>On the every step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7483E8-60CD-5848-A408-C2FA214677D1}"/>
              </a:ext>
            </a:extLst>
          </p:cNvPr>
          <p:cNvSpPr/>
          <p:nvPr/>
        </p:nvSpPr>
        <p:spPr>
          <a:xfrm>
            <a:off x="7560184" y="4287943"/>
            <a:ext cx="996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/>
              <a:t>Live ETA and </a:t>
            </a:r>
          </a:p>
          <a:p>
            <a:pPr lvl="0"/>
            <a:r>
              <a:rPr lang="en-US" sz="1200" dirty="0"/>
              <a:t>Trucking</a:t>
            </a:r>
            <a:endParaRPr lang="en-GB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4ECEE-C64E-244C-9692-8AB807EB7B5C}"/>
              </a:ext>
            </a:extLst>
          </p:cNvPr>
          <p:cNvSpPr/>
          <p:nvPr/>
        </p:nvSpPr>
        <p:spPr>
          <a:xfrm>
            <a:off x="9400144" y="4287943"/>
            <a:ext cx="906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Rate the </a:t>
            </a:r>
          </a:p>
          <a:p>
            <a:pPr lvl="0"/>
            <a:r>
              <a:rPr lang="en-US" sz="1200" dirty="0"/>
              <a:t>experience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44249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9515F3-441A-4C47-B68A-5B3F073F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0"/>
            <a:ext cx="11492565" cy="1011288"/>
          </a:xfrm>
        </p:spPr>
        <p:txBody>
          <a:bodyPr/>
          <a:lstStyle/>
          <a:p>
            <a:r>
              <a:rPr lang="en-US" dirty="0"/>
              <a:t>Step 1&amp;2:Placing order and picking a time window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B507772-5215-42DF-87E4-4F649D13FE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823"/>
            <a:ext cx="4330527" cy="4325192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A1A2E6-8BAD-4F4E-8A29-D8441C340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33" y="1569823"/>
            <a:ext cx="7914226" cy="4325192"/>
          </a:xfrm>
        </p:spPr>
      </p:pic>
    </p:spTree>
    <p:extLst>
      <p:ext uri="{BB962C8B-B14F-4D97-AF65-F5344CB8AC3E}">
        <p14:creationId xmlns:p14="http://schemas.microsoft.com/office/powerpoint/2010/main" val="92792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9515F3-441A-4C47-B68A-5B3F073F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434699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Step 3&amp;4: SMS and web link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41BF8D-F540-42D5-B5E8-59B2AA2EB4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3" y="1545500"/>
            <a:ext cx="2523529" cy="448627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B05542A-101D-46CB-B9A2-831F647135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94" y="1541612"/>
            <a:ext cx="8073705" cy="4486274"/>
          </a:xfrm>
        </p:spPr>
      </p:pic>
    </p:spTree>
    <p:extLst>
      <p:ext uri="{BB962C8B-B14F-4D97-AF65-F5344CB8AC3E}">
        <p14:creationId xmlns:p14="http://schemas.microsoft.com/office/powerpoint/2010/main" val="1293251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93A1-3160-48FA-AA8C-68C6AE63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Rating the delivery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0167E2-A154-4190-B047-E091185C8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25" y="1690688"/>
            <a:ext cx="8204433" cy="4614623"/>
          </a:xfrm>
        </p:spPr>
      </p:pic>
    </p:spTree>
    <p:extLst>
      <p:ext uri="{BB962C8B-B14F-4D97-AF65-F5344CB8AC3E}">
        <p14:creationId xmlns:p14="http://schemas.microsoft.com/office/powerpoint/2010/main" val="1408814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FFF05-EF21-684D-A906-577FCCC0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2" y="1000043"/>
            <a:ext cx="8704202" cy="44885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320D4-EFC6-F14D-B9E6-717EEB3A2CDD}"/>
              </a:ext>
            </a:extLst>
          </p:cNvPr>
          <p:cNvSpPr/>
          <p:nvPr/>
        </p:nvSpPr>
        <p:spPr>
          <a:xfrm>
            <a:off x="2137500" y="3084420"/>
            <a:ext cx="1127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D7DB00"/>
                </a:solidFill>
              </a:rPr>
              <a:t>Retailer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B7FBB-B014-A345-8687-607F8F7C98DF}"/>
              </a:ext>
            </a:extLst>
          </p:cNvPr>
          <p:cNvSpPr/>
          <p:nvPr/>
        </p:nvSpPr>
        <p:spPr>
          <a:xfrm>
            <a:off x="7872362" y="1261082"/>
            <a:ext cx="178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 Control Tower </a:t>
            </a:r>
            <a:endParaRPr lang="en-G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B78B4-E58B-9A44-ABF8-669D83DC55AB}"/>
              </a:ext>
            </a:extLst>
          </p:cNvPr>
          <p:cNvSpPr/>
          <p:nvPr/>
        </p:nvSpPr>
        <p:spPr>
          <a:xfrm>
            <a:off x="9182419" y="2974706"/>
            <a:ext cx="2662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2. Customized BI analytics </a:t>
            </a:r>
            <a:endParaRPr lang="en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29A79-7079-BA41-A1C0-5464103718F3}"/>
              </a:ext>
            </a:extLst>
          </p:cNvPr>
          <p:cNvSpPr/>
          <p:nvPr/>
        </p:nvSpPr>
        <p:spPr>
          <a:xfrm>
            <a:off x="7971753" y="4185045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3. Special/custom deliveries </a:t>
            </a:r>
            <a:endParaRPr lang="en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8F329-3570-A648-80B8-AE7D79EFBE5A}"/>
              </a:ext>
            </a:extLst>
          </p:cNvPr>
          <p:cNvSpPr/>
          <p:nvPr/>
        </p:nvSpPr>
        <p:spPr>
          <a:xfrm>
            <a:off x="7872362" y="16304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</a:rPr>
              <a:t>A. Visibility on deliveries With live ETA</a:t>
            </a:r>
          </a:p>
          <a:p>
            <a:r>
              <a:rPr lang="en-US" sz="1200" dirty="0">
                <a:solidFill>
                  <a:srgbClr val="595959"/>
                </a:solidFill>
              </a:rPr>
              <a:t>B. IOD, POD , history of orders and deliveries</a:t>
            </a:r>
          </a:p>
          <a:p>
            <a:r>
              <a:rPr lang="en-US" sz="1200" dirty="0">
                <a:solidFill>
                  <a:srgbClr val="595959"/>
                </a:solidFill>
              </a:rPr>
              <a:t>C. Reverse logistics </a:t>
            </a:r>
          </a:p>
          <a:p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2A209-59DB-5F49-A39A-A8041B6C3E27}"/>
              </a:ext>
            </a:extLst>
          </p:cNvPr>
          <p:cNvSpPr/>
          <p:nvPr/>
        </p:nvSpPr>
        <p:spPr>
          <a:xfrm>
            <a:off x="9182419" y="3284475"/>
            <a:ext cx="1525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Analytics and insights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609C0D-1C53-734D-A8DC-E0890947E1D0}"/>
              </a:ext>
            </a:extLst>
          </p:cNvPr>
          <p:cNvSpPr/>
          <p:nvPr/>
        </p:nvSpPr>
        <p:spPr>
          <a:xfrm>
            <a:off x="7971753" y="4484804"/>
            <a:ext cx="2489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Customized app for special deliveries</a:t>
            </a:r>
          </a:p>
        </p:txBody>
      </p:sp>
    </p:spTree>
    <p:extLst>
      <p:ext uri="{BB962C8B-B14F-4D97-AF65-F5344CB8AC3E}">
        <p14:creationId xmlns:p14="http://schemas.microsoft.com/office/powerpoint/2010/main" val="269621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87A1-0872-4293-8553-A4DBCD0A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08" y="78004"/>
            <a:ext cx="7205312" cy="603033"/>
          </a:xfrm>
        </p:spPr>
        <p:txBody>
          <a:bodyPr>
            <a:normAutofit fontScale="90000"/>
          </a:bodyPr>
          <a:lstStyle/>
          <a:p>
            <a:r>
              <a:rPr lang="en-US" dirty="0"/>
              <a:t>1.Retailer’s Control tower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6A5A28-51D1-4051-86AB-07858FDE8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" y="902418"/>
            <a:ext cx="7202058" cy="405141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1203DF-523D-48C1-AB2E-121E26EF5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79" y="902418"/>
            <a:ext cx="7205313" cy="405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7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40C2-3FBF-4F75-99DB-E6489565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752" y="96253"/>
            <a:ext cx="4760495" cy="231006"/>
          </a:xfrm>
        </p:spPr>
        <p:txBody>
          <a:bodyPr>
            <a:normAutofit fontScale="90000"/>
          </a:bodyPr>
          <a:lstStyle/>
          <a:p>
            <a:r>
              <a:rPr lang="en-US" dirty="0"/>
              <a:t>1.Control Tower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0E3A79A-B97E-40A6-9BA3-30C863E1C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1" y="1155032"/>
            <a:ext cx="6174201" cy="530352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FBB262-04AC-4045-8274-E93E4C0C0D3B}"/>
              </a:ext>
            </a:extLst>
          </p:cNvPr>
          <p:cNvSpPr txBox="1"/>
          <p:nvPr/>
        </p:nvSpPr>
        <p:spPr>
          <a:xfrm>
            <a:off x="731520" y="508701"/>
            <a:ext cx="282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Successful delivery /Real ETA, History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98E1A1-3C74-4E61-ABE1-4ED3E3371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81" y="1155032"/>
            <a:ext cx="5569819" cy="556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8F7E8-E978-C943-A545-A1184AE8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6" y="-1"/>
            <a:ext cx="97971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1B01-5D21-4535-B0D8-E074F989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70" y="103521"/>
            <a:ext cx="9274743" cy="1009651"/>
          </a:xfrm>
        </p:spPr>
        <p:txBody>
          <a:bodyPr>
            <a:normAutofit/>
          </a:bodyPr>
          <a:lstStyle/>
          <a:p>
            <a:r>
              <a:rPr lang="en-US" sz="2000" b="1" dirty="0"/>
              <a:t>2.Analytics and Insights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FB3F51-AEEC-447D-BA79-B99F4C052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3" y="930292"/>
            <a:ext cx="9865894" cy="5552778"/>
          </a:xfrm>
        </p:spPr>
      </p:pic>
    </p:spTree>
    <p:extLst>
      <p:ext uri="{BB962C8B-B14F-4D97-AF65-F5344CB8AC3E}">
        <p14:creationId xmlns:p14="http://schemas.microsoft.com/office/powerpoint/2010/main" val="3553932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36A1-36DB-4C87-ACA0-05183853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999"/>
            <a:ext cx="10515600" cy="587776"/>
          </a:xfrm>
        </p:spPr>
        <p:txBody>
          <a:bodyPr>
            <a:normAutofit/>
          </a:bodyPr>
          <a:lstStyle/>
          <a:p>
            <a:r>
              <a:rPr lang="en-US" sz="2000" b="1" dirty="0"/>
              <a:t>2.Customized BI analytics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C723A6-64DC-4E4E-AD56-96E04E8DC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3775"/>
            <a:ext cx="7583095" cy="5415693"/>
          </a:xfrm>
        </p:spPr>
      </p:pic>
    </p:spTree>
    <p:extLst>
      <p:ext uri="{BB962C8B-B14F-4D97-AF65-F5344CB8AC3E}">
        <p14:creationId xmlns:p14="http://schemas.microsoft.com/office/powerpoint/2010/main" val="2090971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F0062-AC74-4443-A66B-731E9AC1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12" y="2616902"/>
            <a:ext cx="7029279" cy="22801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D7309-1712-1F44-806E-126FB1B32061}"/>
              </a:ext>
            </a:extLst>
          </p:cNvPr>
          <p:cNvSpPr/>
          <p:nvPr/>
        </p:nvSpPr>
        <p:spPr>
          <a:xfrm>
            <a:off x="2753527" y="1463300"/>
            <a:ext cx="419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D7DB00"/>
                </a:solidFill>
              </a:rPr>
              <a:t>Custom Deliveries &amp; added value services </a:t>
            </a:r>
            <a:endParaRPr lang="en-GR" b="1" dirty="0">
              <a:solidFill>
                <a:srgbClr val="D7DB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CACE8-D08E-BA45-92BC-F142FC87EF90}"/>
              </a:ext>
            </a:extLst>
          </p:cNvPr>
          <p:cNvSpPr/>
          <p:nvPr/>
        </p:nvSpPr>
        <p:spPr>
          <a:xfrm>
            <a:off x="1407695" y="3587715"/>
            <a:ext cx="1563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/>
              <a:t>Click and collect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645372-FF1E-B941-B10D-5DFD9758BE76}"/>
              </a:ext>
            </a:extLst>
          </p:cNvPr>
          <p:cNvSpPr/>
          <p:nvPr/>
        </p:nvSpPr>
        <p:spPr>
          <a:xfrm>
            <a:off x="1361945" y="3910879"/>
            <a:ext cx="1639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5959"/>
                </a:solidFill>
              </a:rPr>
              <a:t>Order online and </a:t>
            </a:r>
          </a:p>
          <a:p>
            <a:pPr lvl="0"/>
            <a:r>
              <a:rPr lang="en-US" sz="1200" dirty="0">
                <a:solidFill>
                  <a:srgbClr val="595959"/>
                </a:solidFill>
              </a:rPr>
              <a:t>        collect from store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E297C-7027-8B43-87C1-70038CD647A5}"/>
              </a:ext>
            </a:extLst>
          </p:cNvPr>
          <p:cNvSpPr/>
          <p:nvPr/>
        </p:nvSpPr>
        <p:spPr>
          <a:xfrm>
            <a:off x="3643183" y="3572326"/>
            <a:ext cx="1977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/>
              <a:t>Added value services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72CE5F-2C0D-A34B-B090-612EC5A89A08}"/>
              </a:ext>
            </a:extLst>
          </p:cNvPr>
          <p:cNvSpPr/>
          <p:nvPr/>
        </p:nvSpPr>
        <p:spPr>
          <a:xfrm>
            <a:off x="6292887" y="3572326"/>
            <a:ext cx="1516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/>
              <a:t>First &amp; last mile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5D49DD-C2E7-EC42-8A79-82F48F8A07E6}"/>
              </a:ext>
            </a:extLst>
          </p:cNvPr>
          <p:cNvSpPr/>
          <p:nvPr/>
        </p:nvSpPr>
        <p:spPr>
          <a:xfrm>
            <a:off x="6304500" y="3910880"/>
            <a:ext cx="1297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5959"/>
                </a:solidFill>
              </a:rPr>
              <a:t>Technician App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4A1567A-44D7-2645-A743-7EB13E866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93" y="1606280"/>
            <a:ext cx="2447627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206447-FB45-5C43-AD32-85A9A0888CBE}"/>
              </a:ext>
            </a:extLst>
          </p:cNvPr>
          <p:cNvSpPr txBox="1"/>
          <p:nvPr/>
        </p:nvSpPr>
        <p:spPr>
          <a:xfrm>
            <a:off x="8798442" y="1324800"/>
            <a:ext cx="1876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Technician App</a:t>
            </a:r>
          </a:p>
        </p:txBody>
      </p:sp>
    </p:spTree>
    <p:extLst>
      <p:ext uri="{BB962C8B-B14F-4D97-AF65-F5344CB8AC3E}">
        <p14:creationId xmlns:p14="http://schemas.microsoft.com/office/powerpoint/2010/main" val="2057109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78086-C75B-724D-A748-9EB2CCD0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5145" y="1939618"/>
            <a:ext cx="5521410" cy="3332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217A81-4DBA-6C43-A35E-073356DD7722}"/>
              </a:ext>
            </a:extLst>
          </p:cNvPr>
          <p:cNvSpPr/>
          <p:nvPr/>
        </p:nvSpPr>
        <p:spPr>
          <a:xfrm>
            <a:off x="2531086" y="1093135"/>
            <a:ext cx="106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Retailer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76412B-D998-1547-B1CA-F3611F771388}"/>
              </a:ext>
            </a:extLst>
          </p:cNvPr>
          <p:cNvSpPr/>
          <p:nvPr/>
        </p:nvSpPr>
        <p:spPr>
          <a:xfrm>
            <a:off x="2057720" y="2419045"/>
            <a:ext cx="2016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 to end visibility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6447E-B4ED-1742-8EEA-D3A120CBD854}"/>
              </a:ext>
            </a:extLst>
          </p:cNvPr>
          <p:cNvSpPr/>
          <p:nvPr/>
        </p:nvSpPr>
        <p:spPr>
          <a:xfrm>
            <a:off x="1823907" y="3253233"/>
            <a:ext cx="2483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Less administration cost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02773-743C-E34D-81F6-A769B15072B9}"/>
              </a:ext>
            </a:extLst>
          </p:cNvPr>
          <p:cNvSpPr/>
          <p:nvPr/>
        </p:nvSpPr>
        <p:spPr>
          <a:xfrm>
            <a:off x="2476080" y="4100511"/>
            <a:ext cx="1072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Live POD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705D27-6192-0E40-870A-15FDB62383D1}"/>
              </a:ext>
            </a:extLst>
          </p:cNvPr>
          <p:cNvSpPr/>
          <p:nvPr/>
        </p:nvSpPr>
        <p:spPr>
          <a:xfrm>
            <a:off x="2469475" y="4964556"/>
            <a:ext cx="107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Analytics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9E836-A6F2-404A-8EC8-7D5F8649AE3F}"/>
              </a:ext>
            </a:extLst>
          </p:cNvPr>
          <p:cNvSpPr/>
          <p:nvPr/>
        </p:nvSpPr>
        <p:spPr>
          <a:xfrm>
            <a:off x="1352089" y="5782663"/>
            <a:ext cx="298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Reliable customer service 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0CCA7-5FE7-5946-A017-C99C074CE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32558" y="1134918"/>
            <a:ext cx="4789589" cy="42099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1C46C-4178-5746-B048-1B626638343F}"/>
              </a:ext>
            </a:extLst>
          </p:cNvPr>
          <p:cNvSpPr/>
          <p:nvPr/>
        </p:nvSpPr>
        <p:spPr>
          <a:xfrm>
            <a:off x="8069457" y="1038648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D7DB00"/>
                </a:solidFill>
              </a:rPr>
              <a:t>End customer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94963-F643-8347-A789-56A63F0B2419}"/>
              </a:ext>
            </a:extLst>
          </p:cNvPr>
          <p:cNvSpPr/>
          <p:nvPr/>
        </p:nvSpPr>
        <p:spPr>
          <a:xfrm>
            <a:off x="7840644" y="2419045"/>
            <a:ext cx="1934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Real time visibility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BE07F6-6132-5246-B73F-2E96A3F00AC6}"/>
              </a:ext>
            </a:extLst>
          </p:cNvPr>
          <p:cNvSpPr/>
          <p:nvPr/>
        </p:nvSpPr>
        <p:spPr>
          <a:xfrm>
            <a:off x="7494973" y="3253233"/>
            <a:ext cx="2625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Picking a Delivery window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21442-2690-D24D-8889-28743694AC37}"/>
              </a:ext>
            </a:extLst>
          </p:cNvPr>
          <p:cNvSpPr/>
          <p:nvPr/>
        </p:nvSpPr>
        <p:spPr>
          <a:xfrm>
            <a:off x="6977230" y="3978732"/>
            <a:ext cx="3700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Reschedule to another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date/timeslot as per customer needs’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D83791-66F6-6842-82D5-72D8160C3680}"/>
              </a:ext>
            </a:extLst>
          </p:cNvPr>
          <p:cNvSpPr/>
          <p:nvPr/>
        </p:nvSpPr>
        <p:spPr>
          <a:xfrm>
            <a:off x="7825443" y="4998028"/>
            <a:ext cx="200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Unique experience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2F84D6-E8AC-A945-9CCB-7CF2CDDE8813}"/>
              </a:ext>
            </a:extLst>
          </p:cNvPr>
          <p:cNvSpPr/>
          <p:nvPr/>
        </p:nvSpPr>
        <p:spPr>
          <a:xfrm>
            <a:off x="5095648" y="246894"/>
            <a:ext cx="140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TAKE AWAYS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DC54D8-0768-A44A-9BE2-5B587AB53D37}"/>
              </a:ext>
            </a:extLst>
          </p:cNvPr>
          <p:cNvCxnSpPr>
            <a:cxnSpLocks/>
          </p:cNvCxnSpPr>
          <p:nvPr/>
        </p:nvCxnSpPr>
        <p:spPr>
          <a:xfrm>
            <a:off x="12599664" y="3296509"/>
            <a:ext cx="0" cy="6053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30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8F7E8-E978-C943-A545-A1184AE8A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6" y="-1"/>
            <a:ext cx="9797144" cy="6858001"/>
          </a:xfrm>
          <a:prstGeom prst="rect">
            <a:avLst/>
          </a:prstGeom>
        </p:spPr>
      </p:pic>
      <p:pic>
        <p:nvPicPr>
          <p:cNvPr id="2" name="Online Media 1" title="Logika Corporate presentation">
            <a:hlinkClick r:id="" action="ppaction://media"/>
            <a:extLst>
              <a:ext uri="{FF2B5EF4-FFF2-40B4-BE49-F238E27FC236}">
                <a16:creationId xmlns:a16="http://schemas.microsoft.com/office/drawing/2014/main" id="{E1BEE79E-47E0-41A5-9EBD-E2019CDF6C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1F1E6-1056-3340-922C-148F311AB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99" y="2206487"/>
            <a:ext cx="2781128" cy="30399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F494A5-1076-464A-9C9F-EB8F96D2DAD1}"/>
              </a:ext>
            </a:extLst>
          </p:cNvPr>
          <p:cNvSpPr/>
          <p:nvPr/>
        </p:nvSpPr>
        <p:spPr>
          <a:xfrm>
            <a:off x="227086" y="596246"/>
            <a:ext cx="3253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Turnover on Logistics - Spending</a:t>
            </a:r>
            <a:endParaRPr lang="en-G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1A7AE-B5DA-3042-86E4-96F739C64E81}"/>
              </a:ext>
            </a:extLst>
          </p:cNvPr>
          <p:cNvSpPr/>
          <p:nvPr/>
        </p:nvSpPr>
        <p:spPr>
          <a:xfrm>
            <a:off x="0" y="398947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D8A5A4-9401-0245-A0D9-82C97669C643}"/>
              </a:ext>
            </a:extLst>
          </p:cNvPr>
          <p:cNvSpPr/>
          <p:nvPr/>
        </p:nvSpPr>
        <p:spPr>
          <a:xfrm>
            <a:off x="428825" y="5532966"/>
            <a:ext cx="34603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GB" sz="1200" dirty="0"/>
              <a:t>80% Logistics Spending  | </a:t>
            </a:r>
            <a:r>
              <a:rPr lang="en-GB" sz="1200" dirty="0">
                <a:solidFill>
                  <a:srgbClr val="F05A22"/>
                </a:solidFill>
              </a:rPr>
              <a:t>20% Rest Expenses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391BDD-26E6-2E4B-A0A1-4C0F56B447F8}"/>
              </a:ext>
            </a:extLst>
          </p:cNvPr>
          <p:cNvSpPr/>
          <p:nvPr/>
        </p:nvSpPr>
        <p:spPr>
          <a:xfrm>
            <a:off x="5324061" y="1951672"/>
            <a:ext cx="6096000" cy="19008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rgbClr val="F05A22"/>
                </a:solidFill>
              </a:rPr>
              <a:t>Storage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rgbClr val="F05A22"/>
                </a:solidFill>
              </a:rPr>
              <a:t>Order Picking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rgbClr val="F05A22"/>
                </a:solidFill>
              </a:rPr>
              <a:t>Packing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rgbClr val="F05A22"/>
                </a:solidFill>
              </a:rPr>
              <a:t>Shipping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rgbClr val="F05A22"/>
                </a:solidFill>
              </a:rPr>
              <a:t>Returns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5D670-74D1-D540-97EB-9FD755E3927B}"/>
              </a:ext>
            </a:extLst>
          </p:cNvPr>
          <p:cNvSpPr/>
          <p:nvPr/>
        </p:nvSpPr>
        <p:spPr>
          <a:xfrm>
            <a:off x="5324061" y="411710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…and these customers have plenty of opportunity to search for alternative online stores selling the same products when they see high delivery costs, </a:t>
            </a:r>
            <a:r>
              <a:rPr lang="en-GB" sz="1600" b="1" dirty="0"/>
              <a:t>with over 800,000 online stores in Europe alone.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8F5607-283C-264C-BA4B-5616440D0944}"/>
              </a:ext>
            </a:extLst>
          </p:cNvPr>
          <p:cNvSpPr/>
          <p:nvPr/>
        </p:nvSpPr>
        <p:spPr>
          <a:xfrm>
            <a:off x="5324061" y="11628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05A22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19017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A43D8F-229C-9546-B84F-ABACBC7A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50" y="2167399"/>
            <a:ext cx="7080422" cy="3177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F492E6-E8A7-A241-9907-30D2B4FB0AF2}"/>
              </a:ext>
            </a:extLst>
          </p:cNvPr>
          <p:cNvSpPr/>
          <p:nvPr/>
        </p:nvSpPr>
        <p:spPr>
          <a:xfrm>
            <a:off x="227086" y="596246"/>
            <a:ext cx="2412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Set up Logistics Process</a:t>
            </a:r>
            <a:endParaRPr lang="en-G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828EBF-2DF1-2940-A7B7-E73FF6BE202C}"/>
              </a:ext>
            </a:extLst>
          </p:cNvPr>
          <p:cNvSpPr/>
          <p:nvPr/>
        </p:nvSpPr>
        <p:spPr>
          <a:xfrm>
            <a:off x="0" y="398947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4FCA16-F9BC-4E40-B264-9E0207D23D99}"/>
              </a:ext>
            </a:extLst>
          </p:cNvPr>
          <p:cNvSpPr/>
          <p:nvPr/>
        </p:nvSpPr>
        <p:spPr>
          <a:xfrm>
            <a:off x="2737657" y="3548269"/>
            <a:ext cx="13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05A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e-Fulfilment</a:t>
            </a:r>
            <a:endParaRPr lang="en-GR" dirty="0">
              <a:solidFill>
                <a:srgbClr val="F05A2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50859-0D70-774C-8993-9575B3A28A40}"/>
              </a:ext>
            </a:extLst>
          </p:cNvPr>
          <p:cNvSpPr/>
          <p:nvPr/>
        </p:nvSpPr>
        <p:spPr>
          <a:xfrm>
            <a:off x="7618464" y="3571392"/>
            <a:ext cx="153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Drop Shipping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BDAF26-F4EB-3F42-AF52-100BBC4FD5DB}"/>
              </a:ext>
            </a:extLst>
          </p:cNvPr>
          <p:cNvSpPr/>
          <p:nvPr/>
        </p:nvSpPr>
        <p:spPr>
          <a:xfrm>
            <a:off x="2867622" y="3059301"/>
            <a:ext cx="6096000" cy="15724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Logistics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in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 ways: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7D5B10-E507-8A4F-9A8D-F4A2A1756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39" y="2189589"/>
            <a:ext cx="7745922" cy="2478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112BCD-9341-7245-9C8B-E5EC75A3F0D2}"/>
              </a:ext>
            </a:extLst>
          </p:cNvPr>
          <p:cNvSpPr/>
          <p:nvPr/>
        </p:nvSpPr>
        <p:spPr>
          <a:xfrm>
            <a:off x="227086" y="596246"/>
            <a:ext cx="4390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Managing Logistics in E-Commerce is Critical</a:t>
            </a:r>
            <a:endParaRPr lang="en-G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60F77-2A1F-C942-84BC-456AE770D8A5}"/>
              </a:ext>
            </a:extLst>
          </p:cNvPr>
          <p:cNvSpPr/>
          <p:nvPr/>
        </p:nvSpPr>
        <p:spPr>
          <a:xfrm>
            <a:off x="0" y="398947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081BC9-002E-E846-8936-B5BBFB81BE53}"/>
              </a:ext>
            </a:extLst>
          </p:cNvPr>
          <p:cNvSpPr/>
          <p:nvPr/>
        </p:nvSpPr>
        <p:spPr>
          <a:xfrm>
            <a:off x="2685840" y="2922129"/>
            <a:ext cx="13575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Proper Delivery </a:t>
            </a:r>
          </a:p>
          <a:p>
            <a:r>
              <a:rPr lang="en-US" sz="1400" dirty="0"/>
              <a:t>is synonymous </a:t>
            </a:r>
          </a:p>
          <a:p>
            <a:r>
              <a:rPr lang="en-US" sz="1400" dirty="0"/>
              <a:t>with business </a:t>
            </a:r>
          </a:p>
          <a:p>
            <a:r>
              <a:rPr lang="en-US" sz="1400" dirty="0"/>
              <a:t>success</a:t>
            </a:r>
            <a:endParaRPr lang="en-GB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17FE97-99A4-2D41-BA61-E6E7CB19B838}"/>
              </a:ext>
            </a:extLst>
          </p:cNvPr>
          <p:cNvSpPr/>
          <p:nvPr/>
        </p:nvSpPr>
        <p:spPr>
          <a:xfrm>
            <a:off x="5375634" y="2627484"/>
            <a:ext cx="146187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If your logistics </a:t>
            </a:r>
          </a:p>
          <a:p>
            <a:r>
              <a:rPr lang="en-US" sz="1400" dirty="0"/>
              <a:t>is not set up in </a:t>
            </a:r>
          </a:p>
          <a:p>
            <a:r>
              <a:rPr lang="en-US" sz="1400" dirty="0"/>
              <a:t>the best possible </a:t>
            </a:r>
          </a:p>
          <a:p>
            <a:r>
              <a:rPr lang="en-US" sz="1400" dirty="0"/>
              <a:t>way, chances are </a:t>
            </a:r>
          </a:p>
          <a:p>
            <a:r>
              <a:rPr lang="en-US" sz="1400" dirty="0"/>
              <a:t>that your </a:t>
            </a:r>
          </a:p>
          <a:p>
            <a:r>
              <a:rPr lang="en-US" sz="1400" dirty="0"/>
              <a:t>conversions will </a:t>
            </a:r>
          </a:p>
          <a:p>
            <a:r>
              <a:rPr lang="en-US" sz="1400" dirty="0"/>
              <a:t>suffer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E5B2F-443D-A44B-8BF9-22EA83F525DF}"/>
              </a:ext>
            </a:extLst>
          </p:cNvPr>
          <p:cNvSpPr/>
          <p:nvPr/>
        </p:nvSpPr>
        <p:spPr>
          <a:xfrm>
            <a:off x="8050482" y="2706684"/>
            <a:ext cx="1820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Your only option </a:t>
            </a:r>
          </a:p>
          <a:p>
            <a:r>
              <a:rPr lang="en-US" sz="1400" dirty="0"/>
              <a:t>will be to make </a:t>
            </a:r>
          </a:p>
          <a:p>
            <a:r>
              <a:rPr lang="en-US" sz="1400" dirty="0"/>
              <a:t>sacrifices &amp; </a:t>
            </a:r>
          </a:p>
          <a:p>
            <a:r>
              <a:rPr lang="en-US" sz="1400" dirty="0"/>
              <a:t>compromises, </a:t>
            </a:r>
          </a:p>
          <a:p>
            <a:r>
              <a:rPr lang="en-US" sz="1400" dirty="0"/>
              <a:t>resulting in sky-high </a:t>
            </a:r>
          </a:p>
          <a:p>
            <a:r>
              <a:rPr lang="en-US" sz="1400" dirty="0"/>
              <a:t>logistical costs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1472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6CEF2-4542-B64B-B69D-0CEAC68D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87" y="3078922"/>
            <a:ext cx="6324600" cy="294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9FDD9-6FED-8040-9337-58A6291E0D31}"/>
              </a:ext>
            </a:extLst>
          </p:cNvPr>
          <p:cNvSpPr/>
          <p:nvPr/>
        </p:nvSpPr>
        <p:spPr>
          <a:xfrm>
            <a:off x="2958189" y="5105638"/>
            <a:ext cx="199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05A22"/>
                </a:solidFill>
              </a:rPr>
              <a:t>Customer Satisfaction</a:t>
            </a:r>
            <a:endParaRPr lang="en-GB" sz="1600" dirty="0">
              <a:solidFill>
                <a:srgbClr val="F05A2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81707-D9E1-054F-9C6B-1448E3E47FD2}"/>
              </a:ext>
            </a:extLst>
          </p:cNvPr>
          <p:cNvSpPr/>
          <p:nvPr/>
        </p:nvSpPr>
        <p:spPr>
          <a:xfrm>
            <a:off x="8126725" y="5105638"/>
            <a:ext cx="646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Profit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094287-DA74-764D-8EDD-0DEAF8DE4954}"/>
              </a:ext>
            </a:extLst>
          </p:cNvPr>
          <p:cNvSpPr/>
          <p:nvPr/>
        </p:nvSpPr>
        <p:spPr>
          <a:xfrm>
            <a:off x="227086" y="596246"/>
            <a:ext cx="2552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E-Customer expectations</a:t>
            </a:r>
            <a:endParaRPr lang="en-G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CD7E8E-CC43-1347-9F31-E68FEEE805D5}"/>
              </a:ext>
            </a:extLst>
          </p:cNvPr>
          <p:cNvSpPr/>
          <p:nvPr/>
        </p:nvSpPr>
        <p:spPr>
          <a:xfrm>
            <a:off x="0" y="398947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E533A-6396-0F4A-A023-774BCAF41794}"/>
              </a:ext>
            </a:extLst>
          </p:cNvPr>
          <p:cNvSpPr/>
          <p:nvPr/>
        </p:nvSpPr>
        <p:spPr>
          <a:xfrm>
            <a:off x="5328466" y="6106804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Balance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E3DF22-CCD4-C34A-A0B2-922D7DFFB58D}"/>
              </a:ext>
            </a:extLst>
          </p:cNvPr>
          <p:cNvSpPr/>
          <p:nvPr/>
        </p:nvSpPr>
        <p:spPr>
          <a:xfrm>
            <a:off x="5600609" y="14327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Shipping experience has a considerable impact on your business since it affects customer loyalty. A survey reveals that 96% of shoppers would return to the same online shop after having had a positive delivery experience.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1DCCA-03B1-034F-AF19-51FBF2AB5443}"/>
              </a:ext>
            </a:extLst>
          </p:cNvPr>
          <p:cNvSpPr/>
          <p:nvPr/>
        </p:nvSpPr>
        <p:spPr>
          <a:xfrm>
            <a:off x="5600609" y="7049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No 1 reason for European shoppers to abandon their carts = slow delivery.</a:t>
            </a:r>
          </a:p>
        </p:txBody>
      </p:sp>
    </p:spTree>
    <p:extLst>
      <p:ext uri="{BB962C8B-B14F-4D97-AF65-F5344CB8AC3E}">
        <p14:creationId xmlns:p14="http://schemas.microsoft.com/office/powerpoint/2010/main" val="164193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326D02-D0AD-0C4F-B63F-907B759D9A5C}"/>
              </a:ext>
            </a:extLst>
          </p:cNvPr>
          <p:cNvSpPr/>
          <p:nvPr/>
        </p:nvSpPr>
        <p:spPr>
          <a:xfrm>
            <a:off x="227086" y="596246"/>
            <a:ext cx="4693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The impact of Covid19 for e-commerce logistics</a:t>
            </a:r>
            <a:endParaRPr lang="en-GR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CBEE64-B269-9B49-9CD6-3F2DF317CCBF}"/>
              </a:ext>
            </a:extLst>
          </p:cNvPr>
          <p:cNvSpPr/>
          <p:nvPr/>
        </p:nvSpPr>
        <p:spPr>
          <a:xfrm>
            <a:off x="0" y="398947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D57C6D-CD3E-044C-AF96-6BCE0890511F}"/>
              </a:ext>
            </a:extLst>
          </p:cNvPr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E-commerce industry grows</a:t>
            </a:r>
          </a:p>
          <a:p>
            <a:pPr algn="ctr"/>
            <a:r>
              <a:rPr lang="en-US" dirty="0"/>
              <a:t>Lots of Delays </a:t>
            </a:r>
          </a:p>
          <a:p>
            <a:pPr algn="ctr"/>
            <a:r>
              <a:rPr lang="en-US" dirty="0"/>
              <a:t>Customers are choosing online over in –store </a:t>
            </a:r>
          </a:p>
          <a:p>
            <a:pPr algn="ctr"/>
            <a:r>
              <a:rPr lang="en-US" dirty="0"/>
              <a:t>Complexities in the entire supply chain infrastructure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782E1-BD34-FF43-A38F-F45D738051D9}"/>
              </a:ext>
            </a:extLst>
          </p:cNvPr>
          <p:cNvSpPr/>
          <p:nvPr/>
        </p:nvSpPr>
        <p:spPr>
          <a:xfrm>
            <a:off x="3369265" y="2111273"/>
            <a:ext cx="5692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One thing that remains constant in these uncertain times:</a:t>
            </a:r>
          </a:p>
        </p:txBody>
      </p:sp>
    </p:spTree>
    <p:extLst>
      <p:ext uri="{BB962C8B-B14F-4D97-AF65-F5344CB8AC3E}">
        <p14:creationId xmlns:p14="http://schemas.microsoft.com/office/powerpoint/2010/main" val="130462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DD5FC-57C2-DE48-82A6-55124E7ACE91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500" b="1" dirty="0">
                <a:solidFill>
                  <a:schemeClr val="bg1"/>
                </a:solidFill>
              </a:rPr>
              <a:t>Consumers don’t like to wait..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sz="2500" dirty="0"/>
          </a:p>
          <a:p>
            <a:pPr algn="ctr"/>
            <a:r>
              <a:rPr lang="en-GB" sz="2500" dirty="0"/>
              <a:t>But the ecommerce logistics infrastructure needed to meet consumers’ demands </a:t>
            </a:r>
          </a:p>
          <a:p>
            <a:pPr algn="ctr"/>
            <a:r>
              <a:rPr lang="en-GB" sz="2500" dirty="0"/>
              <a:t>is not easy to achieve by yourself.</a:t>
            </a:r>
          </a:p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AEFB4-7AA4-3349-9CE6-A0B12BB7C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7975" cy="160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3FA331-92B0-4C22-A435-06891279B330}"/>
              </a:ext>
            </a:extLst>
          </p:cNvPr>
          <p:cNvSpPr/>
          <p:nvPr/>
        </p:nvSpPr>
        <p:spPr>
          <a:xfrm>
            <a:off x="-8389" y="1609725"/>
            <a:ext cx="109330" cy="763931"/>
          </a:xfrm>
          <a:prstGeom prst="rect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49061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520</Words>
  <Application>Microsoft Macintosh PowerPoint</Application>
  <PresentationFormat>Ευρεία οθόνη</PresentationFormat>
  <Paragraphs>114</Paragraphs>
  <Slides>23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museo-sans</vt:lpstr>
      <vt:lpstr>Myriad W01 Regular</vt:lpstr>
      <vt:lpstr>Quattrocento Sans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How to improve your e-supply chain</vt:lpstr>
      <vt:lpstr>Παρουσίαση του PowerPoint</vt:lpstr>
      <vt:lpstr>Παρουσίαση του PowerPoint</vt:lpstr>
      <vt:lpstr>Παρουσίαση του PowerPoint</vt:lpstr>
      <vt:lpstr>Step 1&amp;2:Placing order and picking a time window</vt:lpstr>
      <vt:lpstr>Step 3&amp;4: SMS and web link</vt:lpstr>
      <vt:lpstr>Step 5: Rating the delivery</vt:lpstr>
      <vt:lpstr>Παρουσίαση του PowerPoint</vt:lpstr>
      <vt:lpstr>1.Retailer’s Control tower </vt:lpstr>
      <vt:lpstr>1.Control Tower</vt:lpstr>
      <vt:lpstr>2.Analytics and Insights </vt:lpstr>
      <vt:lpstr>2.Customized BI analytics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Antonia Ventouras</dc:creator>
  <cp:lastModifiedBy>Stelios Petridis</cp:lastModifiedBy>
  <cp:revision>15</cp:revision>
  <dcterms:created xsi:type="dcterms:W3CDTF">2020-11-03T19:02:34Z</dcterms:created>
  <dcterms:modified xsi:type="dcterms:W3CDTF">2020-11-05T14:16:30Z</dcterms:modified>
</cp:coreProperties>
</file>