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355" r:id="rId3"/>
    <p:sldId id="335" r:id="rId4"/>
    <p:sldId id="352" r:id="rId5"/>
    <p:sldId id="353" r:id="rId6"/>
    <p:sldId id="354" r:id="rId7"/>
    <p:sldId id="339" r:id="rId8"/>
    <p:sldId id="340" r:id="rId9"/>
    <p:sldId id="341" r:id="rId10"/>
    <p:sldId id="342" r:id="rId11"/>
    <p:sldId id="347" r:id="rId12"/>
    <p:sldId id="348" r:id="rId13"/>
    <p:sldId id="349" r:id="rId14"/>
    <p:sldId id="351" r:id="rId15"/>
  </p:sldIdLst>
  <p:sldSz cx="12192000" cy="6858000"/>
  <p:notesSz cx="6811963" cy="994251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BA"/>
    <a:srgbClr val="294271"/>
    <a:srgbClr val="222A35"/>
    <a:srgbClr val="FFFFFF"/>
    <a:srgbClr val="0074B5"/>
    <a:srgbClr val="007EE6"/>
    <a:srgbClr val="80C8F0"/>
    <a:srgbClr val="006BC1"/>
    <a:srgbClr val="BFBFBF"/>
    <a:srgbClr val="007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41757" autoAdjust="0"/>
  </p:normalViewPr>
  <p:slideViewPr>
    <p:cSldViewPr>
      <p:cViewPr>
        <p:scale>
          <a:sx n="70" d="100"/>
          <a:sy n="70" d="100"/>
        </p:scale>
        <p:origin x="-2070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FF305-C109-4E79-B824-B16CD31DEFDC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DD2FDC3A-1FFF-47C7-B3BC-577238883EC3}">
      <dgm:prSet phldrT="[Text]" custT="1"/>
      <dgm:spPr/>
      <dgm:t>
        <a:bodyPr/>
        <a:lstStyle/>
        <a:p>
          <a:r>
            <a:rPr lang="el-GR" sz="2400" b="1" dirty="0">
              <a:latin typeface="Calibri Light" panose="020F0302020204030204" pitchFamily="34" charset="0"/>
            </a:rPr>
            <a:t>Βασικά στοιχεία</a:t>
          </a:r>
          <a:endParaRPr lang="en-US" sz="2400" b="1" dirty="0">
            <a:latin typeface="Calibri Light" panose="020F0302020204030204" pitchFamily="34" charset="0"/>
          </a:endParaRPr>
        </a:p>
      </dgm:t>
    </dgm:pt>
    <dgm:pt modelId="{8935D31F-AE33-44C4-9E01-8B38A5447DFB}" type="parTrans" cxnId="{42A6D498-5761-46AF-9444-54185BBC4B1C}">
      <dgm:prSet/>
      <dgm:spPr/>
      <dgm:t>
        <a:bodyPr/>
        <a:lstStyle/>
        <a:p>
          <a:endParaRPr lang="el-GR"/>
        </a:p>
      </dgm:t>
    </dgm:pt>
    <dgm:pt modelId="{B33BE470-407E-4F05-8C9B-0EB8A1931B45}" type="sibTrans" cxnId="{42A6D498-5761-46AF-9444-54185BBC4B1C}">
      <dgm:prSet/>
      <dgm:spPr/>
      <dgm:t>
        <a:bodyPr/>
        <a:lstStyle/>
        <a:p>
          <a:endParaRPr lang="el-GR"/>
        </a:p>
      </dgm:t>
    </dgm:pt>
    <dgm:pt modelId="{B39F1DCE-B189-447A-B550-100615A6CB9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l-GR" sz="2000" b="1" dirty="0">
              <a:latin typeface="Calibri Light" panose="020F0302020204030204" pitchFamily="34" charset="0"/>
            </a:rPr>
            <a:t>Στοιχεία σύμβασης εξ αποστάσεως </a:t>
          </a:r>
        </a:p>
      </dgm:t>
    </dgm:pt>
    <dgm:pt modelId="{69FCCBD1-89C3-482E-9233-A7AA00BF8ADD}" type="parTrans" cxnId="{2FECDDB2-7CC5-4DA4-ACDC-C33ADA0E95CC}">
      <dgm:prSet/>
      <dgm:spPr/>
      <dgm:t>
        <a:bodyPr/>
        <a:lstStyle/>
        <a:p>
          <a:endParaRPr lang="el-GR"/>
        </a:p>
      </dgm:t>
    </dgm:pt>
    <dgm:pt modelId="{CC6D7F1D-ADAC-40FD-8BE2-0D635B6F08A3}" type="sibTrans" cxnId="{2FECDDB2-7CC5-4DA4-ACDC-C33ADA0E95CC}">
      <dgm:prSet/>
      <dgm:spPr/>
      <dgm:t>
        <a:bodyPr/>
        <a:lstStyle/>
        <a:p>
          <a:endParaRPr lang="el-GR"/>
        </a:p>
      </dgm:t>
    </dgm:pt>
    <dgm:pt modelId="{A2C2E553-24AA-4A3F-B8DE-6B6287F0E06C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60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A57962F1-8E13-41A5-8DDF-1AD7E672DD0B}" type="parTrans" cxnId="{159EB4C5-5A83-4ACB-AC25-880D9F337BAD}">
      <dgm:prSet/>
      <dgm:spPr/>
      <dgm:t>
        <a:bodyPr/>
        <a:lstStyle/>
        <a:p>
          <a:endParaRPr lang="el-GR"/>
        </a:p>
      </dgm:t>
    </dgm:pt>
    <dgm:pt modelId="{18E8B33F-164E-4862-BAE6-8797E2793D7E}" type="sibTrans" cxnId="{159EB4C5-5A83-4ACB-AC25-880D9F337BAD}">
      <dgm:prSet/>
      <dgm:spPr/>
      <dgm:t>
        <a:bodyPr/>
        <a:lstStyle/>
        <a:p>
          <a:endParaRPr lang="el-GR"/>
        </a:p>
      </dgm:t>
    </dgm:pt>
    <dgm:pt modelId="{1BA5A189-C7BB-4D35-ACF4-5BA98B67E174}">
      <dgm:prSet phldrT="[Text]" custT="1"/>
      <dgm:spPr/>
      <dgm:t>
        <a:bodyPr/>
        <a:lstStyle/>
        <a:p>
          <a:pPr marL="361950" indent="-361950" algn="just">
            <a:lnSpc>
              <a:spcPct val="100000"/>
            </a:lnSpc>
          </a:pPr>
          <a:r>
            <a:rPr lang="el-GR" sz="2000" b="1" i="0">
              <a:solidFill>
                <a:schemeClr val="tx2"/>
              </a:solidFill>
              <a:latin typeface="Calibri Light" panose="020F0302020204030204" pitchFamily="34" charset="0"/>
            </a:rPr>
            <a:t>Ταυτότητα (A.Φ.Μ, Γ.Ε.ΜΗ), στοιχεία επικοινωνίας και διεύθυνση του προμηθευτή</a:t>
          </a:r>
          <a:endParaRPr lang="el-GR" sz="2000" b="1" i="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23864E2E-7148-47E2-A0A2-08096969E5C0}" type="parTrans" cxnId="{048CA697-4AEA-47AF-BB0F-94ADD8A68F1C}">
      <dgm:prSet/>
      <dgm:spPr/>
      <dgm:t>
        <a:bodyPr/>
        <a:lstStyle/>
        <a:p>
          <a:endParaRPr lang="el-GR"/>
        </a:p>
      </dgm:t>
    </dgm:pt>
    <dgm:pt modelId="{5694417D-D741-41F3-B8F7-8F2D7A765E10}" type="sibTrans" cxnId="{048CA697-4AEA-47AF-BB0F-94ADD8A68F1C}">
      <dgm:prSet/>
      <dgm:spPr/>
      <dgm:t>
        <a:bodyPr/>
        <a:lstStyle/>
        <a:p>
          <a:endParaRPr lang="el-GR"/>
        </a:p>
      </dgm:t>
    </dgm:pt>
    <dgm:pt modelId="{BF86F1D5-2BD1-46E9-9A3F-3F96E079DDEB}">
      <dgm:prSet phldrT="[Text]" custT="1"/>
      <dgm:spPr/>
      <dgm:t>
        <a:bodyPr/>
        <a:lstStyle/>
        <a:p>
          <a:pPr marL="361950" indent="-361950" algn="just">
            <a:lnSpc>
              <a:spcPct val="100000"/>
            </a:lnSpc>
          </a:pPr>
          <a:r>
            <a:rPr lang="el-GR" sz="2000" b="1" i="0" dirty="0">
              <a:solidFill>
                <a:schemeClr val="tx2"/>
              </a:solidFill>
              <a:latin typeface="Calibri Light" panose="020F0302020204030204" pitchFamily="34" charset="0"/>
            </a:rPr>
            <a:t>Ουσιώδη χαρακτηριστικά του αγαθού ή της υπηρεσίας</a:t>
          </a:r>
        </a:p>
      </dgm:t>
    </dgm:pt>
    <dgm:pt modelId="{60563876-F483-47C9-A549-12E0A05CA0F5}" type="parTrans" cxnId="{A7CC61E5-4DD0-4461-97EC-31FE6FD642DF}">
      <dgm:prSet/>
      <dgm:spPr/>
      <dgm:t>
        <a:bodyPr/>
        <a:lstStyle/>
        <a:p>
          <a:endParaRPr lang="el-GR"/>
        </a:p>
      </dgm:t>
    </dgm:pt>
    <dgm:pt modelId="{06558E42-6E42-40D9-A00F-9BC108530858}" type="sibTrans" cxnId="{A7CC61E5-4DD0-4461-97EC-31FE6FD642DF}">
      <dgm:prSet/>
      <dgm:spPr/>
      <dgm:t>
        <a:bodyPr/>
        <a:lstStyle/>
        <a:p>
          <a:endParaRPr lang="el-GR"/>
        </a:p>
      </dgm:t>
    </dgm:pt>
    <dgm:pt modelId="{3FC35AFE-F2CB-4371-B98B-E1A71B342E41}">
      <dgm:prSet phldrT="[Text]" custT="1"/>
      <dgm:spPr/>
      <dgm:t>
        <a:bodyPr/>
        <a:lstStyle/>
        <a:p>
          <a:pPr marL="361950" indent="-361950" algn="just">
            <a:lnSpc>
              <a:spcPct val="100000"/>
            </a:lnSpc>
          </a:pPr>
          <a:r>
            <a:rPr lang="el-GR" sz="2000" b="1" i="0" dirty="0">
              <a:solidFill>
                <a:schemeClr val="tx2"/>
              </a:solidFill>
              <a:latin typeface="Calibri Light" panose="020F0302020204030204" pitchFamily="34" charset="0"/>
            </a:rPr>
            <a:t>Τιμή, ποσότητα και δαπάνες μεταφοράς, ΦΠΑ, αν δεν περιλαμβάνεται στην τιμή</a:t>
          </a:r>
        </a:p>
      </dgm:t>
    </dgm:pt>
    <dgm:pt modelId="{893B45C2-564F-4AA8-B29E-6382BFE3D85A}" type="parTrans" cxnId="{607910A7-0363-4CB7-BCAF-E90BD06A0AAC}">
      <dgm:prSet/>
      <dgm:spPr/>
      <dgm:t>
        <a:bodyPr/>
        <a:lstStyle/>
        <a:p>
          <a:endParaRPr lang="el-GR"/>
        </a:p>
      </dgm:t>
    </dgm:pt>
    <dgm:pt modelId="{651395AD-748D-42A3-BF30-9301BB79A3B3}" type="sibTrans" cxnId="{607910A7-0363-4CB7-BCAF-E90BD06A0AAC}">
      <dgm:prSet/>
      <dgm:spPr/>
      <dgm:t>
        <a:bodyPr/>
        <a:lstStyle/>
        <a:p>
          <a:endParaRPr lang="el-GR"/>
        </a:p>
      </dgm:t>
    </dgm:pt>
    <dgm:pt modelId="{9DC77FBC-0F98-4703-9A6A-C33CF7B1E234}">
      <dgm:prSet phldrT="[Text]" custT="1"/>
      <dgm:spPr/>
      <dgm:t>
        <a:bodyPr/>
        <a:lstStyle/>
        <a:p>
          <a:pPr marL="361950" indent="-361950" algn="just">
            <a:lnSpc>
              <a:spcPct val="100000"/>
            </a:lnSpc>
          </a:pPr>
          <a:r>
            <a:rPr lang="el-GR" sz="2000" b="1" i="0" dirty="0">
              <a:solidFill>
                <a:schemeClr val="tx2"/>
              </a:solidFill>
              <a:latin typeface="Calibri Light" panose="020F0302020204030204" pitchFamily="34" charset="0"/>
            </a:rPr>
            <a:t>Τρόπος  και διεύθυνση πληρωμής, παράδοσης και εκτέλεσης. </a:t>
          </a:r>
        </a:p>
      </dgm:t>
    </dgm:pt>
    <dgm:pt modelId="{61DDD3C7-A340-4043-A15A-91A57A4405EF}" type="parTrans" cxnId="{DFE61747-F153-4843-890F-17B9D1811A11}">
      <dgm:prSet/>
      <dgm:spPr/>
      <dgm:t>
        <a:bodyPr/>
        <a:lstStyle/>
        <a:p>
          <a:endParaRPr lang="el-GR"/>
        </a:p>
      </dgm:t>
    </dgm:pt>
    <dgm:pt modelId="{25B8E819-A992-4EFE-BBB5-2BADFBC347E5}" type="sibTrans" cxnId="{DFE61747-F153-4843-890F-17B9D1811A11}">
      <dgm:prSet/>
      <dgm:spPr/>
      <dgm:t>
        <a:bodyPr/>
        <a:lstStyle/>
        <a:p>
          <a:endParaRPr lang="el-GR"/>
        </a:p>
      </dgm:t>
    </dgm:pt>
    <dgm:pt modelId="{84F21E51-5358-456D-91B6-61AE9A6DB869}">
      <dgm:prSet custT="1"/>
      <dgm:spPr/>
      <dgm:t>
        <a:bodyPr/>
        <a:lstStyle/>
        <a:p>
          <a:pPr marL="361950" marR="0" indent="-3619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>
              <a:solidFill>
                <a:schemeClr val="tx2"/>
              </a:solidFill>
              <a:latin typeface="Calibri Light" panose="020F0302020204030204" pitchFamily="34" charset="0"/>
            </a:rPr>
            <a:t>Διάρκεια ισχύος της προσφοράς ή της τιμής</a:t>
          </a:r>
          <a:endParaRPr lang="el-GR" sz="2000" b="1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58AEF755-11EE-46FC-9956-6E2FD1CD2410}" type="parTrans" cxnId="{D9EB62D9-F8C1-492C-874A-E5E5FFC50129}">
      <dgm:prSet/>
      <dgm:spPr/>
      <dgm:t>
        <a:bodyPr/>
        <a:lstStyle/>
        <a:p>
          <a:endParaRPr lang="el-GR"/>
        </a:p>
      </dgm:t>
    </dgm:pt>
    <dgm:pt modelId="{7CB0028C-EE46-42A2-A96E-EB11E12EC239}" type="sibTrans" cxnId="{D9EB62D9-F8C1-492C-874A-E5E5FFC50129}">
      <dgm:prSet/>
      <dgm:spPr/>
      <dgm:t>
        <a:bodyPr/>
        <a:lstStyle/>
        <a:p>
          <a:endParaRPr lang="el-GR"/>
        </a:p>
      </dgm:t>
    </dgm:pt>
    <dgm:pt modelId="{A5653421-90CC-434C-9481-A7F612E4DDDF}">
      <dgm:prSet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60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E7238496-1D3F-4F81-A247-BF862E559902}" type="parTrans" cxnId="{6E9F31EA-5ECE-45D3-AC3F-8219B03AC8A5}">
      <dgm:prSet/>
      <dgm:spPr/>
      <dgm:t>
        <a:bodyPr/>
        <a:lstStyle/>
        <a:p>
          <a:endParaRPr lang="el-GR"/>
        </a:p>
      </dgm:t>
    </dgm:pt>
    <dgm:pt modelId="{682D7AC2-5D7E-4513-B5F7-A6A565BC673D}" type="sibTrans" cxnId="{6E9F31EA-5ECE-45D3-AC3F-8219B03AC8A5}">
      <dgm:prSet/>
      <dgm:spPr/>
      <dgm:t>
        <a:bodyPr/>
        <a:lstStyle/>
        <a:p>
          <a:endParaRPr lang="el-GR"/>
        </a:p>
      </dgm:t>
    </dgm:pt>
    <dgm:pt modelId="{2D86B0FD-417D-4D68-9D22-BF7CF660DB60}">
      <dgm:prSet custT="1"/>
      <dgm:spPr/>
      <dgm:t>
        <a:bodyPr/>
        <a:lstStyle/>
        <a:p>
          <a:pPr marL="361950" marR="0" indent="-3619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>
              <a:solidFill>
                <a:schemeClr val="tx2"/>
              </a:solidFill>
              <a:latin typeface="Calibri Light" panose="020F0302020204030204" pitchFamily="34" charset="0"/>
            </a:rPr>
            <a:t>Ελάχιστη διάρκεια ισχύος της σύμβασης</a:t>
          </a:r>
          <a:endParaRPr lang="el-GR" sz="2000" b="1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08CBF98E-FD71-486A-B9CA-07BC62A2E8CD}" type="parTrans" cxnId="{C4B6ECCD-43F2-4D37-B70B-E53A396D77C9}">
      <dgm:prSet/>
      <dgm:spPr/>
      <dgm:t>
        <a:bodyPr/>
        <a:lstStyle/>
        <a:p>
          <a:endParaRPr lang="el-GR"/>
        </a:p>
      </dgm:t>
    </dgm:pt>
    <dgm:pt modelId="{84A7C19B-B79D-448B-AB8D-6D6F761C7688}" type="sibTrans" cxnId="{C4B6ECCD-43F2-4D37-B70B-E53A396D77C9}">
      <dgm:prSet/>
      <dgm:spPr/>
      <dgm:t>
        <a:bodyPr/>
        <a:lstStyle/>
        <a:p>
          <a:endParaRPr lang="el-GR"/>
        </a:p>
      </dgm:t>
    </dgm:pt>
    <dgm:pt modelId="{8DDACFA8-9CE9-4D08-837D-71A9BF649775}">
      <dgm:prSet custT="1"/>
      <dgm:spPr/>
      <dgm:t>
        <a:bodyPr/>
        <a:lstStyle/>
        <a:p>
          <a:pPr marL="361950" marR="0" indent="-3619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dirty="0">
              <a:solidFill>
                <a:schemeClr val="tx2"/>
              </a:solidFill>
              <a:latin typeface="Calibri Light" panose="020F0302020204030204" pitchFamily="34" charset="0"/>
            </a:rPr>
            <a:t>Δικαίωμα υπαναχώρησης: προθεσμίες, τρόπο άσκησης, δαπάνες, σχετικό έντυπο</a:t>
          </a:r>
        </a:p>
      </dgm:t>
    </dgm:pt>
    <dgm:pt modelId="{7D95166C-767D-4EA0-9297-CEB85F335E3A}" type="parTrans" cxnId="{EDA585F0-3A96-4B3A-B204-3D6E1F2E603F}">
      <dgm:prSet/>
      <dgm:spPr/>
      <dgm:t>
        <a:bodyPr/>
        <a:lstStyle/>
        <a:p>
          <a:endParaRPr lang="el-GR"/>
        </a:p>
      </dgm:t>
    </dgm:pt>
    <dgm:pt modelId="{0735401C-A610-4E83-A5FD-D71AC87EA952}" type="sibTrans" cxnId="{EDA585F0-3A96-4B3A-B204-3D6E1F2E603F}">
      <dgm:prSet/>
      <dgm:spPr/>
      <dgm:t>
        <a:bodyPr/>
        <a:lstStyle/>
        <a:p>
          <a:endParaRPr lang="el-GR"/>
        </a:p>
      </dgm:t>
    </dgm:pt>
    <dgm:pt modelId="{B3EDF004-028C-4568-BEA8-BED6CEB8FE60}">
      <dgm:prSet custT="1"/>
      <dgm:spPr/>
      <dgm:t>
        <a:bodyPr/>
        <a:lstStyle/>
        <a:p>
          <a:pPr marL="361950" marR="0" indent="-3619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dirty="0">
              <a:solidFill>
                <a:schemeClr val="tx2"/>
              </a:solidFill>
              <a:latin typeface="Calibri Light" panose="020F0302020204030204" pitchFamily="34" charset="0"/>
            </a:rPr>
            <a:t>Κόστος χρησιμοποίησης του μέσου επικοινωνίας</a:t>
          </a:r>
        </a:p>
      </dgm:t>
    </dgm:pt>
    <dgm:pt modelId="{F0BD7A00-B1A1-422A-8B3A-4AEEC457A14B}" type="parTrans" cxnId="{B6F116EA-C900-468C-9F76-EF769EBC06E3}">
      <dgm:prSet/>
      <dgm:spPr/>
      <dgm:t>
        <a:bodyPr/>
        <a:lstStyle/>
        <a:p>
          <a:endParaRPr lang="el-GR"/>
        </a:p>
      </dgm:t>
    </dgm:pt>
    <dgm:pt modelId="{6C2138A2-A190-45AB-B870-388D3EC01C1E}" type="sibTrans" cxnId="{B6F116EA-C900-468C-9F76-EF769EBC06E3}">
      <dgm:prSet/>
      <dgm:spPr/>
      <dgm:t>
        <a:bodyPr/>
        <a:lstStyle/>
        <a:p>
          <a:endParaRPr lang="el-GR"/>
        </a:p>
      </dgm:t>
    </dgm:pt>
    <dgm:pt modelId="{CB18981B-D839-4770-955C-1228CCFA3473}">
      <dgm:prSet custT="1"/>
      <dgm:spPr/>
      <dgm:t>
        <a:bodyPr/>
        <a:lstStyle/>
        <a:p>
          <a:pPr marL="361950" marR="0" indent="-3619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dirty="0">
              <a:solidFill>
                <a:schemeClr val="tx2"/>
              </a:solidFill>
              <a:latin typeface="Calibri Light" panose="020F0302020204030204" pitchFamily="34" charset="0"/>
            </a:rPr>
            <a:t>Υπενθύμιση νόμιμης εγγύησης </a:t>
          </a:r>
        </a:p>
      </dgm:t>
    </dgm:pt>
    <dgm:pt modelId="{18AD2FA0-BF53-417A-950C-947B53091505}" type="parTrans" cxnId="{088EB2B9-0F67-4797-807A-16FE39ABB43D}">
      <dgm:prSet/>
      <dgm:spPr/>
      <dgm:t>
        <a:bodyPr/>
        <a:lstStyle/>
        <a:p>
          <a:endParaRPr lang="el-GR"/>
        </a:p>
      </dgm:t>
    </dgm:pt>
    <dgm:pt modelId="{CFAA07E5-0692-49A7-B27A-1800E8A79869}" type="sibTrans" cxnId="{088EB2B9-0F67-4797-807A-16FE39ABB43D}">
      <dgm:prSet/>
      <dgm:spPr/>
      <dgm:t>
        <a:bodyPr/>
        <a:lstStyle/>
        <a:p>
          <a:endParaRPr lang="el-GR"/>
        </a:p>
      </dgm:t>
    </dgm:pt>
    <dgm:pt modelId="{56CE60C9-3C21-4220-BF76-BCA1DC4BFD51}">
      <dgm:prSet custT="1"/>
      <dgm:spPr/>
      <dgm:t>
        <a:bodyPr/>
        <a:lstStyle/>
        <a:p>
          <a:pPr marL="361950" marR="0" indent="-3619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dirty="0">
              <a:solidFill>
                <a:schemeClr val="tx2"/>
              </a:solidFill>
              <a:latin typeface="Calibri Light" panose="020F0302020204030204" pitchFamily="34" charset="0"/>
            </a:rPr>
            <a:t>Εξωδικαστικός </a:t>
          </a:r>
          <a:r>
            <a:rPr lang="el-GR" sz="2000" b="1" dirty="0" smtClean="0">
              <a:solidFill>
                <a:schemeClr val="tx2"/>
              </a:solidFill>
              <a:latin typeface="Calibri Light" panose="020F0302020204030204" pitchFamily="34" charset="0"/>
            </a:rPr>
            <a:t>συμβιβασμός</a:t>
          </a:r>
          <a:endParaRPr lang="el-GR" sz="2000" b="1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A28EB4BA-0581-4207-B489-F393B9D10617}" type="parTrans" cxnId="{B6C79D13-8FCE-469D-A7E4-B762D6F4A4CE}">
      <dgm:prSet/>
      <dgm:spPr/>
      <dgm:t>
        <a:bodyPr/>
        <a:lstStyle/>
        <a:p>
          <a:endParaRPr lang="el-GR"/>
        </a:p>
      </dgm:t>
    </dgm:pt>
    <dgm:pt modelId="{48600F20-E3F6-4C9C-AAB9-9F7D9368FF50}" type="sibTrans" cxnId="{B6C79D13-8FCE-469D-A7E4-B762D6F4A4CE}">
      <dgm:prSet/>
      <dgm:spPr/>
      <dgm:t>
        <a:bodyPr/>
        <a:lstStyle/>
        <a:p>
          <a:endParaRPr lang="el-GR"/>
        </a:p>
      </dgm:t>
    </dgm:pt>
    <dgm:pt modelId="{59538E00-5670-4791-8019-75BD7423153E}" type="pres">
      <dgm:prSet presAssocID="{60DFF305-C109-4E79-B824-B16CD31DEF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03F0A5-BD86-4A1C-8563-BC5F98D3FBDA}" type="pres">
      <dgm:prSet presAssocID="{DD2FDC3A-1FFF-47C7-B3BC-577238883EC3}" presName="composite" presStyleCnt="0"/>
      <dgm:spPr/>
    </dgm:pt>
    <dgm:pt modelId="{7BAA87A4-CAD3-4850-B194-0D2EC2C6621A}" type="pres">
      <dgm:prSet presAssocID="{DD2FDC3A-1FFF-47C7-B3BC-577238883EC3}" presName="parentText" presStyleLbl="alignNode1" presStyleIdx="0" presStyleCnt="2" custLinFactNeighborX="-2302" custLinFactNeighborY="128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4AA5E-C18B-4BF6-AA12-96E1C8A03BB9}" type="pres">
      <dgm:prSet presAssocID="{DD2FDC3A-1FFF-47C7-B3BC-577238883EC3}" presName="descendantText" presStyleLbl="alignAcc1" presStyleIdx="0" presStyleCnt="2" custScaleY="109701" custLinFactNeighborX="-187" custLinFactNeighborY="24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A18C2-4FAE-4C76-9F40-EAA2B97F079C}" type="pres">
      <dgm:prSet presAssocID="{B33BE470-407E-4F05-8C9B-0EB8A1931B45}" presName="sp" presStyleCnt="0"/>
      <dgm:spPr/>
    </dgm:pt>
    <dgm:pt modelId="{95FB5CDA-9A1C-4E9D-BF59-A78A64E24C71}" type="pres">
      <dgm:prSet presAssocID="{B39F1DCE-B189-447A-B550-100615A6CB92}" presName="composite" presStyleCnt="0"/>
      <dgm:spPr/>
    </dgm:pt>
    <dgm:pt modelId="{FB8CE547-51DD-4E90-91E0-A638B397E236}" type="pres">
      <dgm:prSet presAssocID="{B39F1DCE-B189-447A-B550-100615A6CB92}" presName="parentText" presStyleLbl="alignNode1" presStyleIdx="1" presStyleCnt="2" custLinFactNeighborX="-2302" custLinFactNeighborY="-4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4FCB5-1EAA-4B06-A101-14814119C5EB}" type="pres">
      <dgm:prSet presAssocID="{B39F1DCE-B189-447A-B550-100615A6CB92}" presName="descendantText" presStyleLbl="alignAcc1" presStyleIdx="1" presStyleCnt="2" custScaleY="146647" custLinFactNeighborX="-187" custLinFactNeighborY="16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EB4C5-5A83-4ACB-AC25-880D9F337BAD}" srcId="{B39F1DCE-B189-447A-B550-100615A6CB92}" destId="{A2C2E553-24AA-4A3F-B8DE-6B6287F0E06C}" srcOrd="0" destOrd="0" parTransId="{A57962F1-8E13-41A5-8DDF-1AD7E672DD0B}" sibTransId="{18E8B33F-164E-4862-BAE6-8797E2793D7E}"/>
    <dgm:cxn modelId="{42EFC081-B9D7-43B1-BA9D-966CEA5CD12B}" type="presOf" srcId="{BF86F1D5-2BD1-46E9-9A3F-3F96E079DDEB}" destId="{7F54AA5E-C18B-4BF6-AA12-96E1C8A03BB9}" srcOrd="0" destOrd="1" presId="urn:microsoft.com/office/officeart/2005/8/layout/chevron2"/>
    <dgm:cxn modelId="{048CA697-4AEA-47AF-BB0F-94ADD8A68F1C}" srcId="{DD2FDC3A-1FFF-47C7-B3BC-577238883EC3}" destId="{1BA5A189-C7BB-4D35-ACF4-5BA98B67E174}" srcOrd="0" destOrd="0" parTransId="{23864E2E-7148-47E2-A0A2-08096969E5C0}" sibTransId="{5694417D-D741-41F3-B8F7-8F2D7A765E10}"/>
    <dgm:cxn modelId="{2FECDDB2-7CC5-4DA4-ACDC-C33ADA0E95CC}" srcId="{60DFF305-C109-4E79-B824-B16CD31DEFDC}" destId="{B39F1DCE-B189-447A-B550-100615A6CB92}" srcOrd="1" destOrd="0" parTransId="{69FCCBD1-89C3-482E-9233-A7AA00BF8ADD}" sibTransId="{CC6D7F1D-ADAC-40FD-8BE2-0D635B6F08A3}"/>
    <dgm:cxn modelId="{9E5B8EC7-9DB1-43ED-B3AF-B9306873DF63}" type="presOf" srcId="{DD2FDC3A-1FFF-47C7-B3BC-577238883EC3}" destId="{7BAA87A4-CAD3-4850-B194-0D2EC2C6621A}" srcOrd="0" destOrd="0" presId="urn:microsoft.com/office/officeart/2005/8/layout/chevron2"/>
    <dgm:cxn modelId="{1CF64372-BA24-4809-A101-E09FE03B0C24}" type="presOf" srcId="{3FC35AFE-F2CB-4371-B98B-E1A71B342E41}" destId="{7F54AA5E-C18B-4BF6-AA12-96E1C8A03BB9}" srcOrd="0" destOrd="2" presId="urn:microsoft.com/office/officeart/2005/8/layout/chevron2"/>
    <dgm:cxn modelId="{C4B6ECCD-43F2-4D37-B70B-E53A396D77C9}" srcId="{B39F1DCE-B189-447A-B550-100615A6CB92}" destId="{2D86B0FD-417D-4D68-9D22-BF7CF660DB60}" srcOrd="2" destOrd="0" parTransId="{08CBF98E-FD71-486A-B9CA-07BC62A2E8CD}" sibTransId="{84A7C19B-B79D-448B-AB8D-6D6F761C7688}"/>
    <dgm:cxn modelId="{62D6994A-3C8B-4ACE-8B52-229F2AB72320}" type="presOf" srcId="{56CE60C9-3C21-4220-BF76-BCA1DC4BFD51}" destId="{4D24FCB5-1EAA-4B06-A101-14814119C5EB}" srcOrd="0" destOrd="6" presId="urn:microsoft.com/office/officeart/2005/8/layout/chevron2"/>
    <dgm:cxn modelId="{6D26BAA0-6D6C-4C3D-8092-CB7C7BFDE05E}" type="presOf" srcId="{9DC77FBC-0F98-4703-9A6A-C33CF7B1E234}" destId="{7F54AA5E-C18B-4BF6-AA12-96E1C8A03BB9}" srcOrd="0" destOrd="3" presId="urn:microsoft.com/office/officeart/2005/8/layout/chevron2"/>
    <dgm:cxn modelId="{E144E3C1-5A18-4CFB-8686-14ECA1A145A9}" type="presOf" srcId="{B3EDF004-028C-4568-BEA8-BED6CEB8FE60}" destId="{4D24FCB5-1EAA-4B06-A101-14814119C5EB}" srcOrd="0" destOrd="5" presId="urn:microsoft.com/office/officeart/2005/8/layout/chevron2"/>
    <dgm:cxn modelId="{DFE61747-F153-4843-890F-17B9D1811A11}" srcId="{DD2FDC3A-1FFF-47C7-B3BC-577238883EC3}" destId="{9DC77FBC-0F98-4703-9A6A-C33CF7B1E234}" srcOrd="3" destOrd="0" parTransId="{61DDD3C7-A340-4043-A15A-91A57A4405EF}" sibTransId="{25B8E819-A992-4EFE-BBB5-2BADFBC347E5}"/>
    <dgm:cxn modelId="{6E9F31EA-5ECE-45D3-AC3F-8219B03AC8A5}" srcId="{B39F1DCE-B189-447A-B550-100615A6CB92}" destId="{A5653421-90CC-434C-9481-A7F612E4DDDF}" srcOrd="7" destOrd="0" parTransId="{E7238496-1D3F-4F81-A247-BF862E559902}" sibTransId="{682D7AC2-5D7E-4513-B5F7-A6A565BC673D}"/>
    <dgm:cxn modelId="{607910A7-0363-4CB7-BCAF-E90BD06A0AAC}" srcId="{DD2FDC3A-1FFF-47C7-B3BC-577238883EC3}" destId="{3FC35AFE-F2CB-4371-B98B-E1A71B342E41}" srcOrd="2" destOrd="0" parTransId="{893B45C2-564F-4AA8-B29E-6382BFE3D85A}" sibTransId="{651395AD-748D-42A3-BF30-9301BB79A3B3}"/>
    <dgm:cxn modelId="{39E262F7-120F-470F-A93A-27B4C51D5A19}" type="presOf" srcId="{A5653421-90CC-434C-9481-A7F612E4DDDF}" destId="{4D24FCB5-1EAA-4B06-A101-14814119C5EB}" srcOrd="0" destOrd="7" presId="urn:microsoft.com/office/officeart/2005/8/layout/chevron2"/>
    <dgm:cxn modelId="{EDA585F0-3A96-4B3A-B204-3D6E1F2E603F}" srcId="{B39F1DCE-B189-447A-B550-100615A6CB92}" destId="{8DDACFA8-9CE9-4D08-837D-71A9BF649775}" srcOrd="3" destOrd="0" parTransId="{7D95166C-767D-4EA0-9297-CEB85F335E3A}" sibTransId="{0735401C-A610-4E83-A5FD-D71AC87EA952}"/>
    <dgm:cxn modelId="{C979A290-C3A2-4279-A458-32144CAF0520}" type="presOf" srcId="{B39F1DCE-B189-447A-B550-100615A6CB92}" destId="{FB8CE547-51DD-4E90-91E0-A638B397E236}" srcOrd="0" destOrd="0" presId="urn:microsoft.com/office/officeart/2005/8/layout/chevron2"/>
    <dgm:cxn modelId="{CA799F13-807C-4C90-BB3C-8B7255ABCBFD}" type="presOf" srcId="{1BA5A189-C7BB-4D35-ACF4-5BA98B67E174}" destId="{7F54AA5E-C18B-4BF6-AA12-96E1C8A03BB9}" srcOrd="0" destOrd="0" presId="urn:microsoft.com/office/officeart/2005/8/layout/chevron2"/>
    <dgm:cxn modelId="{A7CC61E5-4DD0-4461-97EC-31FE6FD642DF}" srcId="{DD2FDC3A-1FFF-47C7-B3BC-577238883EC3}" destId="{BF86F1D5-2BD1-46E9-9A3F-3F96E079DDEB}" srcOrd="1" destOrd="0" parTransId="{60563876-F483-47C9-A549-12E0A05CA0F5}" sibTransId="{06558E42-6E42-40D9-A00F-9BC108530858}"/>
    <dgm:cxn modelId="{088EB2B9-0F67-4797-807A-16FE39ABB43D}" srcId="{B39F1DCE-B189-447A-B550-100615A6CB92}" destId="{CB18981B-D839-4770-955C-1228CCFA3473}" srcOrd="4" destOrd="0" parTransId="{18AD2FA0-BF53-417A-950C-947B53091505}" sibTransId="{CFAA07E5-0692-49A7-B27A-1800E8A79869}"/>
    <dgm:cxn modelId="{A8E72CEF-86D5-4E2A-A8C6-7D7FF2F26C14}" type="presOf" srcId="{84F21E51-5358-456D-91B6-61AE9A6DB869}" destId="{4D24FCB5-1EAA-4B06-A101-14814119C5EB}" srcOrd="0" destOrd="1" presId="urn:microsoft.com/office/officeart/2005/8/layout/chevron2"/>
    <dgm:cxn modelId="{BEE28104-E695-4206-8DBC-56877DDA75E6}" type="presOf" srcId="{A2C2E553-24AA-4A3F-B8DE-6B6287F0E06C}" destId="{4D24FCB5-1EAA-4B06-A101-14814119C5EB}" srcOrd="0" destOrd="0" presId="urn:microsoft.com/office/officeart/2005/8/layout/chevron2"/>
    <dgm:cxn modelId="{06192FA2-2DD5-47ED-B005-84E3A85CFF62}" type="presOf" srcId="{8DDACFA8-9CE9-4D08-837D-71A9BF649775}" destId="{4D24FCB5-1EAA-4B06-A101-14814119C5EB}" srcOrd="0" destOrd="3" presId="urn:microsoft.com/office/officeart/2005/8/layout/chevron2"/>
    <dgm:cxn modelId="{92913FE8-9737-46EA-82C0-1705FABE51D7}" type="presOf" srcId="{60DFF305-C109-4E79-B824-B16CD31DEFDC}" destId="{59538E00-5670-4791-8019-75BD7423153E}" srcOrd="0" destOrd="0" presId="urn:microsoft.com/office/officeart/2005/8/layout/chevron2"/>
    <dgm:cxn modelId="{EF5A8457-99AF-41B9-AA82-35406B868BA5}" type="presOf" srcId="{2D86B0FD-417D-4D68-9D22-BF7CF660DB60}" destId="{4D24FCB5-1EAA-4B06-A101-14814119C5EB}" srcOrd="0" destOrd="2" presId="urn:microsoft.com/office/officeart/2005/8/layout/chevron2"/>
    <dgm:cxn modelId="{B6C79D13-8FCE-469D-A7E4-B762D6F4A4CE}" srcId="{B39F1DCE-B189-447A-B550-100615A6CB92}" destId="{56CE60C9-3C21-4220-BF76-BCA1DC4BFD51}" srcOrd="6" destOrd="0" parTransId="{A28EB4BA-0581-4207-B489-F393B9D10617}" sibTransId="{48600F20-E3F6-4C9C-AAB9-9F7D9368FF50}"/>
    <dgm:cxn modelId="{42A6D498-5761-46AF-9444-54185BBC4B1C}" srcId="{60DFF305-C109-4E79-B824-B16CD31DEFDC}" destId="{DD2FDC3A-1FFF-47C7-B3BC-577238883EC3}" srcOrd="0" destOrd="0" parTransId="{8935D31F-AE33-44C4-9E01-8B38A5447DFB}" sibTransId="{B33BE470-407E-4F05-8C9B-0EB8A1931B45}"/>
    <dgm:cxn modelId="{1115B341-5B67-452D-B85E-DF4E4DED26CC}" type="presOf" srcId="{CB18981B-D839-4770-955C-1228CCFA3473}" destId="{4D24FCB5-1EAA-4B06-A101-14814119C5EB}" srcOrd="0" destOrd="4" presId="urn:microsoft.com/office/officeart/2005/8/layout/chevron2"/>
    <dgm:cxn modelId="{B6F116EA-C900-468C-9F76-EF769EBC06E3}" srcId="{B39F1DCE-B189-447A-B550-100615A6CB92}" destId="{B3EDF004-028C-4568-BEA8-BED6CEB8FE60}" srcOrd="5" destOrd="0" parTransId="{F0BD7A00-B1A1-422A-8B3A-4AEEC457A14B}" sibTransId="{6C2138A2-A190-45AB-B870-388D3EC01C1E}"/>
    <dgm:cxn modelId="{D9EB62D9-F8C1-492C-874A-E5E5FFC50129}" srcId="{B39F1DCE-B189-447A-B550-100615A6CB92}" destId="{84F21E51-5358-456D-91B6-61AE9A6DB869}" srcOrd="1" destOrd="0" parTransId="{58AEF755-11EE-46FC-9956-6E2FD1CD2410}" sibTransId="{7CB0028C-EE46-42A2-A96E-EB11E12EC239}"/>
    <dgm:cxn modelId="{2E543E8B-E10C-418C-90CF-66315B01FF53}" type="presParOf" srcId="{59538E00-5670-4791-8019-75BD7423153E}" destId="{C303F0A5-BD86-4A1C-8563-BC5F98D3FBDA}" srcOrd="0" destOrd="0" presId="urn:microsoft.com/office/officeart/2005/8/layout/chevron2"/>
    <dgm:cxn modelId="{5D357B60-F816-47EC-8C5F-37B2D5E9D482}" type="presParOf" srcId="{C303F0A5-BD86-4A1C-8563-BC5F98D3FBDA}" destId="{7BAA87A4-CAD3-4850-B194-0D2EC2C6621A}" srcOrd="0" destOrd="0" presId="urn:microsoft.com/office/officeart/2005/8/layout/chevron2"/>
    <dgm:cxn modelId="{9095D02C-9388-4E0C-99CC-B0FE0129AEC6}" type="presParOf" srcId="{C303F0A5-BD86-4A1C-8563-BC5F98D3FBDA}" destId="{7F54AA5E-C18B-4BF6-AA12-96E1C8A03BB9}" srcOrd="1" destOrd="0" presId="urn:microsoft.com/office/officeart/2005/8/layout/chevron2"/>
    <dgm:cxn modelId="{0F8A2EDD-4C72-4DC3-A4A0-1C503CE30ACA}" type="presParOf" srcId="{59538E00-5670-4791-8019-75BD7423153E}" destId="{B6FA18C2-4FAE-4C76-9F40-EAA2B97F079C}" srcOrd="1" destOrd="0" presId="urn:microsoft.com/office/officeart/2005/8/layout/chevron2"/>
    <dgm:cxn modelId="{A27CE15F-AFDA-46B8-A6F0-48B443D424A3}" type="presParOf" srcId="{59538E00-5670-4791-8019-75BD7423153E}" destId="{95FB5CDA-9A1C-4E9D-BF59-A78A64E24C71}" srcOrd="2" destOrd="0" presId="urn:microsoft.com/office/officeart/2005/8/layout/chevron2"/>
    <dgm:cxn modelId="{DD3ED9B6-246D-4337-B772-B0D161FCA2FA}" type="presParOf" srcId="{95FB5CDA-9A1C-4E9D-BF59-A78A64E24C71}" destId="{FB8CE547-51DD-4E90-91E0-A638B397E236}" srcOrd="0" destOrd="0" presId="urn:microsoft.com/office/officeart/2005/8/layout/chevron2"/>
    <dgm:cxn modelId="{E785D933-3E27-4F7F-93B5-0E9CA4F5EEE3}" type="presParOf" srcId="{95FB5CDA-9A1C-4E9D-BF59-A78A64E24C71}" destId="{4D24FCB5-1EAA-4B06-A101-14814119C5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FF305-C109-4E79-B824-B16CD31DEFDC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DD2FDC3A-1FFF-47C7-B3BC-577238883EC3}">
      <dgm:prSet phldrT="[Text]" custT="1"/>
      <dgm:spPr/>
      <dgm:t>
        <a:bodyPr/>
        <a:lstStyle/>
        <a:p>
          <a:endParaRPr lang="el-GR" sz="2000" b="1" i="0" dirty="0" smtClean="0">
            <a:latin typeface="Calibri Light" panose="020F0302020204030204" pitchFamily="34" charset="0"/>
          </a:endParaRPr>
        </a:p>
        <a:p>
          <a:r>
            <a:rPr lang="el-GR" sz="2000" b="1" i="0" dirty="0" smtClean="0">
              <a:latin typeface="Calibri Light" panose="020F0302020204030204" pitchFamily="34" charset="0"/>
            </a:rPr>
            <a:t>Τεχνικά </a:t>
          </a:r>
          <a:r>
            <a:rPr lang="el-GR" sz="2000" b="1" i="0" dirty="0">
              <a:latin typeface="Calibri Light" panose="020F0302020204030204" pitchFamily="34" charset="0"/>
            </a:rPr>
            <a:t>στάδια </a:t>
          </a:r>
          <a:r>
            <a:rPr lang="el-GR" sz="2000" b="1" i="0" dirty="0" smtClean="0">
              <a:latin typeface="Calibri Light" panose="020F0302020204030204" pitchFamily="34" charset="0"/>
            </a:rPr>
            <a:t>σύναψης της σύμβασης</a:t>
          </a:r>
          <a:endParaRPr lang="en-US" sz="2000" b="1" dirty="0">
            <a:latin typeface="Calibri Light" panose="020F0302020204030204" pitchFamily="34" charset="0"/>
          </a:endParaRPr>
        </a:p>
      </dgm:t>
    </dgm:pt>
    <dgm:pt modelId="{8935D31F-AE33-44C4-9E01-8B38A5447DFB}" type="parTrans" cxnId="{42A6D498-5761-46AF-9444-54185BBC4B1C}">
      <dgm:prSet/>
      <dgm:spPr/>
      <dgm:t>
        <a:bodyPr/>
        <a:lstStyle/>
        <a:p>
          <a:endParaRPr lang="el-GR"/>
        </a:p>
      </dgm:t>
    </dgm:pt>
    <dgm:pt modelId="{B33BE470-407E-4F05-8C9B-0EB8A1931B45}" type="sibTrans" cxnId="{42A6D498-5761-46AF-9444-54185BBC4B1C}">
      <dgm:prSet/>
      <dgm:spPr/>
      <dgm:t>
        <a:bodyPr/>
        <a:lstStyle/>
        <a:p>
          <a:endParaRPr lang="el-GR"/>
        </a:p>
      </dgm:t>
    </dgm:pt>
    <dgm:pt modelId="{B39F1DCE-B189-447A-B550-100615A6CB92}">
      <dgm:prSet phldrT="[Text]" custT="1"/>
      <dgm:spPr/>
      <dgm:t>
        <a:bodyPr/>
        <a:lstStyle/>
        <a:p>
          <a:endParaRPr lang="el-GR" sz="2400" b="1" dirty="0">
            <a:latin typeface="Calibri Light" panose="020F0302020204030204" pitchFamily="34" charset="0"/>
          </a:endParaRPr>
        </a:p>
        <a:p>
          <a:r>
            <a:rPr lang="el-GR" sz="2000" b="1" dirty="0">
              <a:latin typeface="Calibri Light" panose="020F0302020204030204" pitchFamily="34" charset="0"/>
            </a:rPr>
            <a:t>Ειδικά στοιχεία για ηλεκτρ. εμπόριο</a:t>
          </a:r>
        </a:p>
      </dgm:t>
    </dgm:pt>
    <dgm:pt modelId="{69FCCBD1-89C3-482E-9233-A7AA00BF8ADD}" type="parTrans" cxnId="{2FECDDB2-7CC5-4DA4-ACDC-C33ADA0E95CC}">
      <dgm:prSet/>
      <dgm:spPr/>
      <dgm:t>
        <a:bodyPr/>
        <a:lstStyle/>
        <a:p>
          <a:endParaRPr lang="el-GR"/>
        </a:p>
      </dgm:t>
    </dgm:pt>
    <dgm:pt modelId="{CC6D7F1D-ADAC-40FD-8BE2-0D635B6F08A3}" type="sibTrans" cxnId="{2FECDDB2-7CC5-4DA4-ACDC-C33ADA0E95CC}">
      <dgm:prSet/>
      <dgm:spPr/>
      <dgm:t>
        <a:bodyPr/>
        <a:lstStyle/>
        <a:p>
          <a:endParaRPr lang="el-GR"/>
        </a:p>
      </dgm:t>
    </dgm:pt>
    <dgm:pt modelId="{A2C2E553-24AA-4A3F-B8DE-6B6287F0E06C}">
      <dgm:prSet phldrT="[Text]"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l-GR" sz="160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A57962F1-8E13-41A5-8DDF-1AD7E672DD0B}" type="parTrans" cxnId="{159EB4C5-5A83-4ACB-AC25-880D9F337BAD}">
      <dgm:prSet/>
      <dgm:spPr/>
      <dgm:t>
        <a:bodyPr/>
        <a:lstStyle/>
        <a:p>
          <a:endParaRPr lang="el-GR"/>
        </a:p>
      </dgm:t>
    </dgm:pt>
    <dgm:pt modelId="{18E8B33F-164E-4862-BAE6-8797E2793D7E}" type="sibTrans" cxnId="{159EB4C5-5A83-4ACB-AC25-880D9F337BAD}">
      <dgm:prSet/>
      <dgm:spPr/>
      <dgm:t>
        <a:bodyPr/>
        <a:lstStyle/>
        <a:p>
          <a:endParaRPr lang="el-GR"/>
        </a:p>
      </dgm:t>
    </dgm:pt>
    <dgm:pt modelId="{1BA5A189-C7BB-4D35-ACF4-5BA98B67E174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l-GR" sz="2000" b="1" i="0" kern="12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rPr>
            <a:t>βήμα 1 </a:t>
          </a: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- Επιλογή προϊόντος,</a:t>
          </a:r>
        </a:p>
      </dgm:t>
    </dgm:pt>
    <dgm:pt modelId="{23864E2E-7148-47E2-A0A2-08096969E5C0}" type="parTrans" cxnId="{048CA697-4AEA-47AF-BB0F-94ADD8A68F1C}">
      <dgm:prSet/>
      <dgm:spPr/>
      <dgm:t>
        <a:bodyPr/>
        <a:lstStyle/>
        <a:p>
          <a:endParaRPr lang="el-GR"/>
        </a:p>
      </dgm:t>
    </dgm:pt>
    <dgm:pt modelId="{5694417D-D741-41F3-B8F7-8F2D7A765E10}" type="sibTrans" cxnId="{048CA697-4AEA-47AF-BB0F-94ADD8A68F1C}">
      <dgm:prSet/>
      <dgm:spPr/>
      <dgm:t>
        <a:bodyPr/>
        <a:lstStyle/>
        <a:p>
          <a:endParaRPr lang="el-GR"/>
        </a:p>
      </dgm:t>
    </dgm:pt>
    <dgm:pt modelId="{A5653421-90CC-434C-9481-A7F612E4DDDF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l-GR" sz="160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E7238496-1D3F-4F81-A247-BF862E559902}" type="parTrans" cxnId="{6E9F31EA-5ECE-45D3-AC3F-8219B03AC8A5}">
      <dgm:prSet/>
      <dgm:spPr/>
      <dgm:t>
        <a:bodyPr/>
        <a:lstStyle/>
        <a:p>
          <a:endParaRPr lang="el-GR"/>
        </a:p>
      </dgm:t>
    </dgm:pt>
    <dgm:pt modelId="{682D7AC2-5D7E-4513-B5F7-A6A565BC673D}" type="sibTrans" cxnId="{6E9F31EA-5ECE-45D3-AC3F-8219B03AC8A5}">
      <dgm:prSet/>
      <dgm:spPr/>
      <dgm:t>
        <a:bodyPr/>
        <a:lstStyle/>
        <a:p>
          <a:endParaRPr lang="el-GR"/>
        </a:p>
      </dgm:t>
    </dgm:pt>
    <dgm:pt modelId="{2E635C80-60DB-4855-8AB4-6DCA2E79D3A4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l-GR" sz="2000" b="1" i="0" kern="1200" dirty="0">
              <a:solidFill>
                <a:srgbClr val="B78872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rPr>
            <a:t>βήμα 2 </a:t>
          </a: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- Σύναψη παραγγελίας με αναγραφή ποσοτήτων και ειδών, </a:t>
          </a:r>
        </a:p>
      </dgm:t>
    </dgm:pt>
    <dgm:pt modelId="{8CDD1C0D-A5A9-4951-85EB-BBF0F694A9B7}" type="parTrans" cxnId="{D6FE5C68-E41B-4543-A7C4-B9B9259B57FD}">
      <dgm:prSet/>
      <dgm:spPr/>
      <dgm:t>
        <a:bodyPr/>
        <a:lstStyle/>
        <a:p>
          <a:endParaRPr lang="el-GR"/>
        </a:p>
      </dgm:t>
    </dgm:pt>
    <dgm:pt modelId="{FBAF181E-2F7C-48D2-BD1F-EA3FB40999D2}" type="sibTrans" cxnId="{D6FE5C68-E41B-4543-A7C4-B9B9259B57FD}">
      <dgm:prSet/>
      <dgm:spPr/>
      <dgm:t>
        <a:bodyPr/>
        <a:lstStyle/>
        <a:p>
          <a:endParaRPr lang="el-GR"/>
        </a:p>
      </dgm:t>
    </dgm:pt>
    <dgm:pt modelId="{54FB3B23-8391-43D3-9F89-68EB3B576F26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l-GR" sz="2000" b="1" i="0" kern="12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rPr>
            <a:t>βήμα 3</a:t>
          </a:r>
          <a:r>
            <a:rPr lang="en-US" sz="2000" b="1" i="0" kern="12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rPr>
            <a:t> </a:t>
          </a: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- Επιβεβαίωση ή διόρθωση παραγγελίας, </a:t>
          </a:r>
        </a:p>
      </dgm:t>
    </dgm:pt>
    <dgm:pt modelId="{06B1299A-3A6E-48A2-A421-E869470DC08C}" type="parTrans" cxnId="{7000D5AA-105A-4045-BD11-CFF867067509}">
      <dgm:prSet/>
      <dgm:spPr/>
      <dgm:t>
        <a:bodyPr/>
        <a:lstStyle/>
        <a:p>
          <a:endParaRPr lang="el-GR"/>
        </a:p>
      </dgm:t>
    </dgm:pt>
    <dgm:pt modelId="{463CFBB0-6DCF-41F9-9826-0824989E4E0B}" type="sibTrans" cxnId="{7000D5AA-105A-4045-BD11-CFF867067509}">
      <dgm:prSet/>
      <dgm:spPr/>
      <dgm:t>
        <a:bodyPr/>
        <a:lstStyle/>
        <a:p>
          <a:endParaRPr lang="el-GR"/>
        </a:p>
      </dgm:t>
    </dgm:pt>
    <dgm:pt modelId="{ECAEBB3E-65DF-4F3A-9179-A1C8992D28B8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l-GR" sz="2000" b="1" i="0" kern="1200" dirty="0">
              <a:solidFill>
                <a:srgbClr val="B78872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rPr>
            <a:t>βήμα 4 </a:t>
          </a: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- Επιλογή τρόπου πληρωμής και ολοκλήρωση συναλλαγής)</a:t>
          </a:r>
        </a:p>
      </dgm:t>
    </dgm:pt>
    <dgm:pt modelId="{D7C49561-04A8-4A7E-8F92-E7E0543F17F1}" type="parTrans" cxnId="{7D680ADE-B07B-4F50-8376-D9FD52EEE790}">
      <dgm:prSet/>
      <dgm:spPr/>
      <dgm:t>
        <a:bodyPr/>
        <a:lstStyle/>
        <a:p>
          <a:endParaRPr lang="el-GR"/>
        </a:p>
      </dgm:t>
    </dgm:pt>
    <dgm:pt modelId="{304B8245-3B98-48F8-B870-E0B8BE77036A}" type="sibTrans" cxnId="{7D680ADE-B07B-4F50-8376-D9FD52EEE790}">
      <dgm:prSet/>
      <dgm:spPr/>
      <dgm:t>
        <a:bodyPr/>
        <a:lstStyle/>
        <a:p>
          <a:endParaRPr lang="el-GR"/>
        </a:p>
      </dgm:t>
    </dgm:pt>
    <dgm:pt modelId="{E11D59E6-4BE1-436F-85D3-8AF549197EB0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pPr>
            <a:buClr>
              <a:schemeClr val="accent1">
                <a:lumMod val="75000"/>
              </a:schemeClr>
            </a:buClr>
          </a:pPr>
          <a:r>
            <a:rPr lang="el-GR" sz="2000" b="1" dirty="0">
              <a:solidFill>
                <a:schemeClr val="tx2"/>
              </a:solidFill>
              <a:latin typeface="Calibri Light" panose="020F0302020204030204" pitchFamily="34" charset="0"/>
            </a:rPr>
            <a:t>Αρχειοθέτηση ή όχι της σύμβασης και δυνατότητα πρόσβασης</a:t>
          </a:r>
        </a:p>
      </dgm:t>
    </dgm:pt>
    <dgm:pt modelId="{2A4637FF-695A-4489-801F-000114FD97E5}" type="parTrans" cxnId="{4BE413D1-24C8-460A-96D1-14D918FE8600}">
      <dgm:prSet/>
      <dgm:spPr/>
      <dgm:t>
        <a:bodyPr/>
        <a:lstStyle/>
        <a:p>
          <a:endParaRPr lang="el-GR"/>
        </a:p>
      </dgm:t>
    </dgm:pt>
    <dgm:pt modelId="{791EFEF0-3700-45B7-992A-8FFEBC14C534}" type="sibTrans" cxnId="{4BE413D1-24C8-460A-96D1-14D918FE8600}">
      <dgm:prSet/>
      <dgm:spPr/>
      <dgm:t>
        <a:bodyPr/>
        <a:lstStyle/>
        <a:p>
          <a:endParaRPr lang="el-GR"/>
        </a:p>
      </dgm:t>
    </dgm:pt>
    <dgm:pt modelId="{79BA8211-A8BD-4F9E-8680-6F96A0EF53D5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pPr>
            <a:buClr>
              <a:schemeClr val="accent1">
                <a:lumMod val="75000"/>
              </a:schemeClr>
            </a:buClr>
          </a:pPr>
          <a:r>
            <a:rPr lang="el-GR" sz="2000" b="1" dirty="0">
              <a:solidFill>
                <a:schemeClr val="tx2"/>
              </a:solidFill>
              <a:latin typeface="Calibri Light" panose="020F0302020204030204" pitchFamily="34" charset="0"/>
            </a:rPr>
            <a:t>Τεχνικά μέσα διόρθωσης σφαλμάτων πριν από την ανάθεση της παραγγελίας</a:t>
          </a:r>
        </a:p>
      </dgm:t>
    </dgm:pt>
    <dgm:pt modelId="{4D115878-DFCA-4DE0-A520-3496ED069EAA}" type="parTrans" cxnId="{7EE4226E-ABE5-44F3-9399-68C27C464412}">
      <dgm:prSet/>
      <dgm:spPr/>
      <dgm:t>
        <a:bodyPr/>
        <a:lstStyle/>
        <a:p>
          <a:endParaRPr lang="el-GR"/>
        </a:p>
      </dgm:t>
    </dgm:pt>
    <dgm:pt modelId="{C2083D2B-BB76-437E-9C97-59B60FC3BA56}" type="sibTrans" cxnId="{7EE4226E-ABE5-44F3-9399-68C27C464412}">
      <dgm:prSet/>
      <dgm:spPr/>
      <dgm:t>
        <a:bodyPr/>
        <a:lstStyle/>
        <a:p>
          <a:endParaRPr lang="el-GR"/>
        </a:p>
      </dgm:t>
    </dgm:pt>
    <dgm:pt modelId="{C9F0D250-6880-4EDE-8536-143C8FFD5468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pPr>
            <a:buClr>
              <a:schemeClr val="accent1">
                <a:lumMod val="75000"/>
              </a:schemeClr>
            </a:buClr>
          </a:pPr>
          <a:r>
            <a:rPr lang="el-GR" sz="2000" b="1" dirty="0">
              <a:solidFill>
                <a:schemeClr val="tx2"/>
              </a:solidFill>
              <a:latin typeface="Calibri Light" panose="020F0302020204030204" pitchFamily="34" charset="0"/>
            </a:rPr>
            <a:t>Γλώσσες σύμβασης</a:t>
          </a:r>
        </a:p>
      </dgm:t>
    </dgm:pt>
    <dgm:pt modelId="{55EA32B1-BDCE-4111-BEE0-39B1DBCFB73C}" type="parTrans" cxnId="{2ECD8CEB-9A82-4AE5-AEF7-9F0BBE376AD0}">
      <dgm:prSet/>
      <dgm:spPr/>
      <dgm:t>
        <a:bodyPr/>
        <a:lstStyle/>
        <a:p>
          <a:endParaRPr lang="el-GR"/>
        </a:p>
      </dgm:t>
    </dgm:pt>
    <dgm:pt modelId="{94E8C021-A0D9-4474-9F5E-F6F76DFD9399}" type="sibTrans" cxnId="{2ECD8CEB-9A82-4AE5-AEF7-9F0BBE376AD0}">
      <dgm:prSet/>
      <dgm:spPr/>
      <dgm:t>
        <a:bodyPr/>
        <a:lstStyle/>
        <a:p>
          <a:endParaRPr lang="el-GR"/>
        </a:p>
      </dgm:t>
    </dgm:pt>
    <dgm:pt modelId="{B1285E7C-1572-445A-BAA5-475143125B58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pPr>
            <a:buClr>
              <a:schemeClr val="accent1">
                <a:lumMod val="75000"/>
              </a:schemeClr>
            </a:buClr>
          </a:pPr>
          <a:r>
            <a:rPr lang="el-GR" sz="2000" b="1" dirty="0">
              <a:solidFill>
                <a:schemeClr val="tx2"/>
              </a:solidFill>
              <a:latin typeface="Calibri Light" panose="020F0302020204030204" pitchFamily="34" charset="0"/>
            </a:rPr>
            <a:t>Παραπομπή σε κώδικες δεοντολογίας και πρόσβαση με ηλεκτρονικά </a:t>
          </a:r>
          <a:r>
            <a:rPr lang="el-GR" sz="2000" b="1" dirty="0" smtClean="0">
              <a:solidFill>
                <a:schemeClr val="tx2"/>
              </a:solidFill>
              <a:latin typeface="Calibri Light" panose="020F0302020204030204" pitchFamily="34" charset="0"/>
            </a:rPr>
            <a:t>μέσα</a:t>
          </a:r>
          <a:endParaRPr lang="el-GR" sz="2000" b="1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A1B4542C-42E8-49F3-9B53-E5BB04641691}" type="parTrans" cxnId="{A7B28294-9208-4B91-9DCA-B459EEC36643}">
      <dgm:prSet/>
      <dgm:spPr/>
      <dgm:t>
        <a:bodyPr/>
        <a:lstStyle/>
        <a:p>
          <a:endParaRPr lang="el-GR"/>
        </a:p>
      </dgm:t>
    </dgm:pt>
    <dgm:pt modelId="{C8B266E8-54CA-4D59-B5EB-A30027B88664}" type="sibTrans" cxnId="{A7B28294-9208-4B91-9DCA-B459EEC36643}">
      <dgm:prSet/>
      <dgm:spPr/>
      <dgm:t>
        <a:bodyPr/>
        <a:lstStyle/>
        <a:p>
          <a:endParaRPr lang="el-GR"/>
        </a:p>
      </dgm:t>
    </dgm:pt>
    <dgm:pt modelId="{59538E00-5670-4791-8019-75BD7423153E}" type="pres">
      <dgm:prSet presAssocID="{60DFF305-C109-4E79-B824-B16CD31DEF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03F0A5-BD86-4A1C-8563-BC5F98D3FBDA}" type="pres">
      <dgm:prSet presAssocID="{DD2FDC3A-1FFF-47C7-B3BC-577238883EC3}" presName="composite" presStyleCnt="0"/>
      <dgm:spPr/>
    </dgm:pt>
    <dgm:pt modelId="{7BAA87A4-CAD3-4850-B194-0D2EC2C6621A}" type="pres">
      <dgm:prSet presAssocID="{DD2FDC3A-1FFF-47C7-B3BC-577238883EC3}" presName="parentText" presStyleLbl="alignNode1" presStyleIdx="0" presStyleCnt="2" custLinFactNeighborX="-2116" custLinFactNeighborY="-152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4AA5E-C18B-4BF6-AA12-96E1C8A03BB9}" type="pres">
      <dgm:prSet presAssocID="{DD2FDC3A-1FFF-47C7-B3BC-577238883EC3}" presName="descendantText" presStyleLbl="alignAcc1" presStyleIdx="0" presStyleCnt="2" custScaleY="109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A18C2-4FAE-4C76-9F40-EAA2B97F079C}" type="pres">
      <dgm:prSet presAssocID="{B33BE470-407E-4F05-8C9B-0EB8A1931B45}" presName="sp" presStyleCnt="0"/>
      <dgm:spPr/>
    </dgm:pt>
    <dgm:pt modelId="{95FB5CDA-9A1C-4E9D-BF59-A78A64E24C71}" type="pres">
      <dgm:prSet presAssocID="{B39F1DCE-B189-447A-B550-100615A6CB92}" presName="composite" presStyleCnt="0"/>
      <dgm:spPr/>
    </dgm:pt>
    <dgm:pt modelId="{FB8CE547-51DD-4E90-91E0-A638B397E236}" type="pres">
      <dgm:prSet presAssocID="{B39F1DCE-B189-447A-B550-100615A6CB92}" presName="parentText" presStyleLbl="alignNode1" presStyleIdx="1" presStyleCnt="2" custLinFactNeighborX="-14279" custLinFactNeighborY="2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4FCB5-1EAA-4B06-A101-14814119C5EB}" type="pres">
      <dgm:prSet presAssocID="{B39F1DCE-B189-447A-B550-100615A6CB9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EB4C5-5A83-4ACB-AC25-880D9F337BAD}" srcId="{B39F1DCE-B189-447A-B550-100615A6CB92}" destId="{A2C2E553-24AA-4A3F-B8DE-6B6287F0E06C}" srcOrd="0" destOrd="0" parTransId="{A57962F1-8E13-41A5-8DDF-1AD7E672DD0B}" sibTransId="{18E8B33F-164E-4862-BAE6-8797E2793D7E}"/>
    <dgm:cxn modelId="{048CA697-4AEA-47AF-BB0F-94ADD8A68F1C}" srcId="{DD2FDC3A-1FFF-47C7-B3BC-577238883EC3}" destId="{1BA5A189-C7BB-4D35-ACF4-5BA98B67E174}" srcOrd="0" destOrd="0" parTransId="{23864E2E-7148-47E2-A0A2-08096969E5C0}" sibTransId="{5694417D-D741-41F3-B8F7-8F2D7A765E10}"/>
    <dgm:cxn modelId="{2FECDDB2-7CC5-4DA4-ACDC-C33ADA0E95CC}" srcId="{60DFF305-C109-4E79-B824-B16CD31DEFDC}" destId="{B39F1DCE-B189-447A-B550-100615A6CB92}" srcOrd="1" destOrd="0" parTransId="{69FCCBD1-89C3-482E-9233-A7AA00BF8ADD}" sibTransId="{CC6D7F1D-ADAC-40FD-8BE2-0D635B6F08A3}"/>
    <dgm:cxn modelId="{F182088B-7F37-46EF-A186-0CB0AE3A83DE}" type="presOf" srcId="{A5653421-90CC-434C-9481-A7F612E4DDDF}" destId="{4D24FCB5-1EAA-4B06-A101-14814119C5EB}" srcOrd="0" destOrd="5" presId="urn:microsoft.com/office/officeart/2005/8/layout/chevron2"/>
    <dgm:cxn modelId="{7D680ADE-B07B-4F50-8376-D9FD52EEE790}" srcId="{DD2FDC3A-1FFF-47C7-B3BC-577238883EC3}" destId="{ECAEBB3E-65DF-4F3A-9179-A1C8992D28B8}" srcOrd="3" destOrd="0" parTransId="{D7C49561-04A8-4A7E-8F92-E7E0543F17F1}" sibTransId="{304B8245-3B98-48F8-B870-E0B8BE77036A}"/>
    <dgm:cxn modelId="{7000D5AA-105A-4045-BD11-CFF867067509}" srcId="{DD2FDC3A-1FFF-47C7-B3BC-577238883EC3}" destId="{54FB3B23-8391-43D3-9F89-68EB3B576F26}" srcOrd="2" destOrd="0" parTransId="{06B1299A-3A6E-48A2-A421-E869470DC08C}" sibTransId="{463CFBB0-6DCF-41F9-9826-0824989E4E0B}"/>
    <dgm:cxn modelId="{4D996556-96E7-41FD-BB23-CC933F2010F6}" type="presOf" srcId="{79BA8211-A8BD-4F9E-8680-6F96A0EF53D5}" destId="{4D24FCB5-1EAA-4B06-A101-14814119C5EB}" srcOrd="0" destOrd="2" presId="urn:microsoft.com/office/officeart/2005/8/layout/chevron2"/>
    <dgm:cxn modelId="{4BE413D1-24C8-460A-96D1-14D918FE8600}" srcId="{B39F1DCE-B189-447A-B550-100615A6CB92}" destId="{E11D59E6-4BE1-436F-85D3-8AF549197EB0}" srcOrd="1" destOrd="0" parTransId="{2A4637FF-695A-4489-801F-000114FD97E5}" sibTransId="{791EFEF0-3700-45B7-992A-8FFEBC14C534}"/>
    <dgm:cxn modelId="{E25D5921-395E-42C2-AAA2-4718D16B022C}" type="presOf" srcId="{54FB3B23-8391-43D3-9F89-68EB3B576F26}" destId="{7F54AA5E-C18B-4BF6-AA12-96E1C8A03BB9}" srcOrd="0" destOrd="2" presId="urn:microsoft.com/office/officeart/2005/8/layout/chevron2"/>
    <dgm:cxn modelId="{2387E47D-5DB1-447F-8804-6514DD2AEDCE}" type="presOf" srcId="{A2C2E553-24AA-4A3F-B8DE-6B6287F0E06C}" destId="{4D24FCB5-1EAA-4B06-A101-14814119C5EB}" srcOrd="0" destOrd="0" presId="urn:microsoft.com/office/officeart/2005/8/layout/chevron2"/>
    <dgm:cxn modelId="{2ECD8CEB-9A82-4AE5-AEF7-9F0BBE376AD0}" srcId="{B39F1DCE-B189-447A-B550-100615A6CB92}" destId="{C9F0D250-6880-4EDE-8536-143C8FFD5468}" srcOrd="3" destOrd="0" parTransId="{55EA32B1-BDCE-4111-BEE0-39B1DBCFB73C}" sibTransId="{94E8C021-A0D9-4474-9F5E-F6F76DFD9399}"/>
    <dgm:cxn modelId="{BEAF1AF7-ECFA-4B28-A21A-4D63B76C2ABE}" type="presOf" srcId="{1BA5A189-C7BB-4D35-ACF4-5BA98B67E174}" destId="{7F54AA5E-C18B-4BF6-AA12-96E1C8A03BB9}" srcOrd="0" destOrd="0" presId="urn:microsoft.com/office/officeart/2005/8/layout/chevron2"/>
    <dgm:cxn modelId="{A1BF22E1-7058-447A-A63F-E85434C88B55}" type="presOf" srcId="{ECAEBB3E-65DF-4F3A-9179-A1C8992D28B8}" destId="{7F54AA5E-C18B-4BF6-AA12-96E1C8A03BB9}" srcOrd="0" destOrd="3" presId="urn:microsoft.com/office/officeart/2005/8/layout/chevron2"/>
    <dgm:cxn modelId="{6E9F31EA-5ECE-45D3-AC3F-8219B03AC8A5}" srcId="{B39F1DCE-B189-447A-B550-100615A6CB92}" destId="{A5653421-90CC-434C-9481-A7F612E4DDDF}" srcOrd="5" destOrd="0" parTransId="{E7238496-1D3F-4F81-A247-BF862E559902}" sibTransId="{682D7AC2-5D7E-4513-B5F7-A6A565BC673D}"/>
    <dgm:cxn modelId="{83A5EE1B-141B-46DB-8E3E-F65DDBCC2E89}" type="presOf" srcId="{B1285E7C-1572-445A-BAA5-475143125B58}" destId="{4D24FCB5-1EAA-4B06-A101-14814119C5EB}" srcOrd="0" destOrd="4" presId="urn:microsoft.com/office/officeart/2005/8/layout/chevron2"/>
    <dgm:cxn modelId="{36481F66-05EF-4F07-8C45-1B0417AE0B1E}" type="presOf" srcId="{60DFF305-C109-4E79-B824-B16CD31DEFDC}" destId="{59538E00-5670-4791-8019-75BD7423153E}" srcOrd="0" destOrd="0" presId="urn:microsoft.com/office/officeart/2005/8/layout/chevron2"/>
    <dgm:cxn modelId="{267749AC-3F63-4DE0-B829-72A732566C12}" type="presOf" srcId="{B39F1DCE-B189-447A-B550-100615A6CB92}" destId="{FB8CE547-51DD-4E90-91E0-A638B397E236}" srcOrd="0" destOrd="0" presId="urn:microsoft.com/office/officeart/2005/8/layout/chevron2"/>
    <dgm:cxn modelId="{479B3C62-B037-426A-9AD2-3B8C7911C822}" type="presOf" srcId="{DD2FDC3A-1FFF-47C7-B3BC-577238883EC3}" destId="{7BAA87A4-CAD3-4850-B194-0D2EC2C6621A}" srcOrd="0" destOrd="0" presId="urn:microsoft.com/office/officeart/2005/8/layout/chevron2"/>
    <dgm:cxn modelId="{7EE4226E-ABE5-44F3-9399-68C27C464412}" srcId="{B39F1DCE-B189-447A-B550-100615A6CB92}" destId="{79BA8211-A8BD-4F9E-8680-6F96A0EF53D5}" srcOrd="2" destOrd="0" parTransId="{4D115878-DFCA-4DE0-A520-3496ED069EAA}" sibTransId="{C2083D2B-BB76-437E-9C97-59B60FC3BA56}"/>
    <dgm:cxn modelId="{13095614-8C7D-469D-BD2A-4FD79219721C}" type="presOf" srcId="{C9F0D250-6880-4EDE-8536-143C8FFD5468}" destId="{4D24FCB5-1EAA-4B06-A101-14814119C5EB}" srcOrd="0" destOrd="3" presId="urn:microsoft.com/office/officeart/2005/8/layout/chevron2"/>
    <dgm:cxn modelId="{42A6D498-5761-46AF-9444-54185BBC4B1C}" srcId="{60DFF305-C109-4E79-B824-B16CD31DEFDC}" destId="{DD2FDC3A-1FFF-47C7-B3BC-577238883EC3}" srcOrd="0" destOrd="0" parTransId="{8935D31F-AE33-44C4-9E01-8B38A5447DFB}" sibTransId="{B33BE470-407E-4F05-8C9B-0EB8A1931B45}"/>
    <dgm:cxn modelId="{551650BC-2CFB-4991-ABBA-76DB3C87F35C}" type="presOf" srcId="{2E635C80-60DB-4855-8AB4-6DCA2E79D3A4}" destId="{7F54AA5E-C18B-4BF6-AA12-96E1C8A03BB9}" srcOrd="0" destOrd="1" presId="urn:microsoft.com/office/officeart/2005/8/layout/chevron2"/>
    <dgm:cxn modelId="{A7B28294-9208-4B91-9DCA-B459EEC36643}" srcId="{B39F1DCE-B189-447A-B550-100615A6CB92}" destId="{B1285E7C-1572-445A-BAA5-475143125B58}" srcOrd="4" destOrd="0" parTransId="{A1B4542C-42E8-49F3-9B53-E5BB04641691}" sibTransId="{C8B266E8-54CA-4D59-B5EB-A30027B88664}"/>
    <dgm:cxn modelId="{D6FE5C68-E41B-4543-A7C4-B9B9259B57FD}" srcId="{DD2FDC3A-1FFF-47C7-B3BC-577238883EC3}" destId="{2E635C80-60DB-4855-8AB4-6DCA2E79D3A4}" srcOrd="1" destOrd="0" parTransId="{8CDD1C0D-A5A9-4951-85EB-BBF0F694A9B7}" sibTransId="{FBAF181E-2F7C-48D2-BD1F-EA3FB40999D2}"/>
    <dgm:cxn modelId="{B461A280-B259-4091-9A8B-39215A7E0FBE}" type="presOf" srcId="{E11D59E6-4BE1-436F-85D3-8AF549197EB0}" destId="{4D24FCB5-1EAA-4B06-A101-14814119C5EB}" srcOrd="0" destOrd="1" presId="urn:microsoft.com/office/officeart/2005/8/layout/chevron2"/>
    <dgm:cxn modelId="{28DAC77B-BCEA-48C3-85F8-44A6FE5B0E04}" type="presParOf" srcId="{59538E00-5670-4791-8019-75BD7423153E}" destId="{C303F0A5-BD86-4A1C-8563-BC5F98D3FBDA}" srcOrd="0" destOrd="0" presId="urn:microsoft.com/office/officeart/2005/8/layout/chevron2"/>
    <dgm:cxn modelId="{6C311D39-A834-4A72-9D7B-BF8F17CB32D7}" type="presParOf" srcId="{C303F0A5-BD86-4A1C-8563-BC5F98D3FBDA}" destId="{7BAA87A4-CAD3-4850-B194-0D2EC2C6621A}" srcOrd="0" destOrd="0" presId="urn:microsoft.com/office/officeart/2005/8/layout/chevron2"/>
    <dgm:cxn modelId="{67FE0B96-8621-47F4-A0AB-5CCED447ADD9}" type="presParOf" srcId="{C303F0A5-BD86-4A1C-8563-BC5F98D3FBDA}" destId="{7F54AA5E-C18B-4BF6-AA12-96E1C8A03BB9}" srcOrd="1" destOrd="0" presId="urn:microsoft.com/office/officeart/2005/8/layout/chevron2"/>
    <dgm:cxn modelId="{F40BEB5A-FCD7-4875-9AC6-4A032CE6BA30}" type="presParOf" srcId="{59538E00-5670-4791-8019-75BD7423153E}" destId="{B6FA18C2-4FAE-4C76-9F40-EAA2B97F079C}" srcOrd="1" destOrd="0" presId="urn:microsoft.com/office/officeart/2005/8/layout/chevron2"/>
    <dgm:cxn modelId="{BE2BADDA-1745-4E8B-B7C4-3761F94DA988}" type="presParOf" srcId="{59538E00-5670-4791-8019-75BD7423153E}" destId="{95FB5CDA-9A1C-4E9D-BF59-A78A64E24C71}" srcOrd="2" destOrd="0" presId="urn:microsoft.com/office/officeart/2005/8/layout/chevron2"/>
    <dgm:cxn modelId="{4113D9CB-EE39-42C3-84DF-47CF88A135A1}" type="presParOf" srcId="{95FB5CDA-9A1C-4E9D-BF59-A78A64E24C71}" destId="{FB8CE547-51DD-4E90-91E0-A638B397E236}" srcOrd="0" destOrd="0" presId="urn:microsoft.com/office/officeart/2005/8/layout/chevron2"/>
    <dgm:cxn modelId="{1B52A209-0B33-4ED6-92E7-8FE80552A7D2}" type="presParOf" srcId="{95FB5CDA-9A1C-4E9D-BF59-A78A64E24C71}" destId="{4D24FCB5-1EAA-4B06-A101-14814119C5EB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A87A4-CAD3-4850-B194-0D2EC2C6621A}">
      <dsp:nvSpPr>
        <dsp:cNvPr id="0" name=""/>
        <dsp:cNvSpPr/>
      </dsp:nvSpPr>
      <dsp:spPr>
        <a:xfrm rot="5400000">
          <a:off x="-354654" y="735542"/>
          <a:ext cx="2364360" cy="165505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latin typeface="Calibri Light" panose="020F0302020204030204" pitchFamily="34" charset="0"/>
            </a:rPr>
            <a:t>Βασικά στοιχεία</a:t>
          </a:r>
          <a:endParaRPr lang="en-US" sz="2400" b="1" kern="1200" dirty="0">
            <a:latin typeface="Calibri Light" panose="020F0302020204030204" pitchFamily="34" charset="0"/>
          </a:endParaRPr>
        </a:p>
      </dsp:txBody>
      <dsp:txXfrm rot="-5400000">
        <a:off x="0" y="1208414"/>
        <a:ext cx="1655052" cy="709308"/>
      </dsp:txXfrm>
    </dsp:sp>
    <dsp:sp modelId="{7F54AA5E-C18B-4BF6-AA12-96E1C8A03BB9}">
      <dsp:nvSpPr>
        <dsp:cNvPr id="0" name=""/>
        <dsp:cNvSpPr/>
      </dsp:nvSpPr>
      <dsp:spPr>
        <a:xfrm rot="5400000">
          <a:off x="5716625" y="-3699263"/>
          <a:ext cx="1685922" cy="9845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61950" lvl="1" indent="-36195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i="0" kern="1200">
              <a:solidFill>
                <a:schemeClr val="tx2"/>
              </a:solidFill>
              <a:latin typeface="Calibri Light" panose="020F0302020204030204" pitchFamily="34" charset="0"/>
            </a:rPr>
            <a:t>Ταυτότητα (A.Φ.Μ, Γ.Ε.ΜΗ), στοιχεία επικοινωνίας και διεύθυνση του προμηθευτή</a:t>
          </a:r>
          <a:endParaRPr lang="el-GR" sz="2000" b="1" i="0" kern="1200" dirty="0">
            <a:solidFill>
              <a:schemeClr val="tx2"/>
            </a:solidFill>
            <a:latin typeface="Calibri Light" panose="020F0302020204030204" pitchFamily="34" charset="0"/>
          </a:endParaRPr>
        </a:p>
        <a:p>
          <a:pPr marL="361950" lvl="1" indent="-36195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Ουσιώδη χαρακτηριστικά του αγαθού ή της υπηρεσίας</a:t>
          </a:r>
        </a:p>
        <a:p>
          <a:pPr marL="361950" lvl="1" indent="-36195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Τιμή, ποσότητα και δαπάνες μεταφοράς, ΦΠΑ, αν δεν περιλαμβάνεται στην τιμή</a:t>
          </a:r>
        </a:p>
        <a:p>
          <a:pPr marL="361950" lvl="1" indent="-36195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Τρόπος  και διεύθυνση πληρωμής, παράδοσης και εκτέλεσης. </a:t>
          </a:r>
        </a:p>
      </dsp:txBody>
      <dsp:txXfrm rot="-5400000">
        <a:off x="1636640" y="463022"/>
        <a:ext cx="9763592" cy="1521322"/>
      </dsp:txXfrm>
    </dsp:sp>
    <dsp:sp modelId="{FB8CE547-51DD-4E90-91E0-A638B397E236}">
      <dsp:nvSpPr>
        <dsp:cNvPr id="0" name=""/>
        <dsp:cNvSpPr/>
      </dsp:nvSpPr>
      <dsp:spPr>
        <a:xfrm rot="5400000">
          <a:off x="-354654" y="2793127"/>
          <a:ext cx="2364360" cy="1655052"/>
        </a:xfrm>
        <a:prstGeom prst="chevron">
          <a:avLst/>
        </a:prstGeom>
        <a:solidFill>
          <a:schemeClr val="accent1"/>
        </a:solidFill>
        <a:ln w="9525" cap="flat" cmpd="sng" algn="ctr">
          <a:solidFill>
            <a:schemeClr val="accent3">
              <a:hueOff val="3125804"/>
              <a:satOff val="10124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Calibri Light" panose="020F0302020204030204" pitchFamily="34" charset="0"/>
            </a:rPr>
            <a:t>Στοιχεία σύμβασης εξ αποστάσεως </a:t>
          </a:r>
        </a:p>
      </dsp:txBody>
      <dsp:txXfrm rot="-5400000">
        <a:off x="0" y="3265999"/>
        <a:ext cx="1655052" cy="709308"/>
      </dsp:txXfrm>
    </dsp:sp>
    <dsp:sp modelId="{4D24FCB5-1EAA-4B06-A101-14814119C5EB}">
      <dsp:nvSpPr>
        <dsp:cNvPr id="0" name=""/>
        <dsp:cNvSpPr/>
      </dsp:nvSpPr>
      <dsp:spPr>
        <a:xfrm rot="5400000">
          <a:off x="5432133" y="-1357066"/>
          <a:ext cx="2254906" cy="9845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125804"/>
              <a:satOff val="10124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600" kern="1200" dirty="0">
            <a:solidFill>
              <a:schemeClr val="tx2"/>
            </a:solidFill>
            <a:latin typeface="Calibri Light" panose="020F0302020204030204" pitchFamily="34" charset="0"/>
          </a:endParaRPr>
        </a:p>
        <a:p>
          <a:pPr marL="361950" marR="0" lvl="1" indent="-3619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000" b="1" kern="1200">
              <a:solidFill>
                <a:schemeClr val="tx2"/>
              </a:solidFill>
              <a:latin typeface="Calibri Light" panose="020F0302020204030204" pitchFamily="34" charset="0"/>
            </a:rPr>
            <a:t>Διάρκεια ισχύος της προσφοράς ή της τιμής</a:t>
          </a:r>
          <a:endParaRPr lang="el-GR" sz="2000" b="1" kern="1200" dirty="0">
            <a:solidFill>
              <a:schemeClr val="tx2"/>
            </a:solidFill>
            <a:latin typeface="Calibri Light" panose="020F0302020204030204" pitchFamily="34" charset="0"/>
          </a:endParaRPr>
        </a:p>
        <a:p>
          <a:pPr marL="361950" marR="0" lvl="1" indent="-3619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000" b="1" kern="1200">
              <a:solidFill>
                <a:schemeClr val="tx2"/>
              </a:solidFill>
              <a:latin typeface="Calibri Light" panose="020F0302020204030204" pitchFamily="34" charset="0"/>
            </a:rPr>
            <a:t>Ελάχιστη διάρκεια ισχύος της σύμβασης</a:t>
          </a:r>
          <a:endParaRPr lang="el-GR" sz="2000" b="1" kern="1200" dirty="0">
            <a:solidFill>
              <a:schemeClr val="tx2"/>
            </a:solidFill>
            <a:latin typeface="Calibri Light" panose="020F0302020204030204" pitchFamily="34" charset="0"/>
          </a:endParaRPr>
        </a:p>
        <a:p>
          <a:pPr marL="361950" marR="0" lvl="1" indent="-3619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000" b="1" kern="1200" dirty="0">
              <a:solidFill>
                <a:schemeClr val="tx2"/>
              </a:solidFill>
              <a:latin typeface="Calibri Light" panose="020F0302020204030204" pitchFamily="34" charset="0"/>
            </a:rPr>
            <a:t>Δικαίωμα υπαναχώρησης: προθεσμίες, τρόπο άσκησης, δαπάνες, σχετικό έντυπο</a:t>
          </a:r>
        </a:p>
        <a:p>
          <a:pPr marL="361950" marR="0" lvl="1" indent="-3619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000" b="1" kern="1200" dirty="0">
              <a:solidFill>
                <a:schemeClr val="tx2"/>
              </a:solidFill>
              <a:latin typeface="Calibri Light" panose="020F0302020204030204" pitchFamily="34" charset="0"/>
            </a:rPr>
            <a:t>Υπενθύμιση νόμιμης εγγύησης </a:t>
          </a:r>
        </a:p>
        <a:p>
          <a:pPr marL="361950" marR="0" lvl="1" indent="-3619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000" b="1" kern="1200" dirty="0">
              <a:solidFill>
                <a:schemeClr val="tx2"/>
              </a:solidFill>
              <a:latin typeface="Calibri Light" panose="020F0302020204030204" pitchFamily="34" charset="0"/>
            </a:rPr>
            <a:t>Κόστος χρησιμοποίησης του μέσου επικοινωνίας</a:t>
          </a:r>
        </a:p>
        <a:p>
          <a:pPr marL="361950" marR="0" lvl="1" indent="-3619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000" b="1" kern="1200" dirty="0">
              <a:solidFill>
                <a:schemeClr val="tx2"/>
              </a:solidFill>
              <a:latin typeface="Calibri Light" panose="020F0302020204030204" pitchFamily="34" charset="0"/>
            </a:rPr>
            <a:t>Εξωδικαστικός </a:t>
          </a:r>
          <a:r>
            <a:rPr lang="el-GR" sz="2000" b="1" kern="1200" dirty="0" smtClean="0">
              <a:solidFill>
                <a:schemeClr val="tx2"/>
              </a:solidFill>
              <a:latin typeface="Calibri Light" panose="020F0302020204030204" pitchFamily="34" charset="0"/>
            </a:rPr>
            <a:t>συμβιβασμός</a:t>
          </a:r>
          <a:endParaRPr lang="el-GR" sz="2000" b="1" kern="1200" dirty="0">
            <a:solidFill>
              <a:schemeClr val="tx2"/>
            </a:solidFill>
            <a:latin typeface="Calibri Light" panose="020F030202020403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600" kern="1200" dirty="0">
            <a:solidFill>
              <a:schemeClr val="tx2"/>
            </a:solidFill>
            <a:latin typeface="Calibri Light" panose="020F0302020204030204" pitchFamily="34" charset="0"/>
          </a:endParaRPr>
        </a:p>
      </dsp:txBody>
      <dsp:txXfrm rot="-5400000">
        <a:off x="1636641" y="2548501"/>
        <a:ext cx="9735817" cy="2034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A87A4-CAD3-4850-B194-0D2EC2C6621A}">
      <dsp:nvSpPr>
        <dsp:cNvPr id="0" name=""/>
        <dsp:cNvSpPr/>
      </dsp:nvSpPr>
      <dsp:spPr>
        <a:xfrm rot="5400000">
          <a:off x="-382322" y="382322"/>
          <a:ext cx="2548814" cy="178416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1" i="0" kern="1200" dirty="0" smtClean="0">
            <a:latin typeface="Calibri Light" panose="020F0302020204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0" kern="1200" dirty="0" smtClean="0">
              <a:latin typeface="Calibri Light" panose="020F0302020204030204" pitchFamily="34" charset="0"/>
            </a:rPr>
            <a:t>Τεχνικά </a:t>
          </a:r>
          <a:r>
            <a:rPr lang="el-GR" sz="2000" b="1" i="0" kern="1200" dirty="0">
              <a:latin typeface="Calibri Light" panose="020F0302020204030204" pitchFamily="34" charset="0"/>
            </a:rPr>
            <a:t>στάδια </a:t>
          </a:r>
          <a:r>
            <a:rPr lang="el-GR" sz="2000" b="1" i="0" kern="1200" dirty="0" smtClean="0">
              <a:latin typeface="Calibri Light" panose="020F0302020204030204" pitchFamily="34" charset="0"/>
            </a:rPr>
            <a:t>σύναψης της σύμβασης</a:t>
          </a:r>
          <a:endParaRPr lang="en-US" sz="2000" b="1" kern="1200" dirty="0">
            <a:latin typeface="Calibri Light" panose="020F0302020204030204" pitchFamily="34" charset="0"/>
          </a:endParaRPr>
        </a:p>
      </dsp:txBody>
      <dsp:txXfrm rot="-5400000">
        <a:off x="1" y="892085"/>
        <a:ext cx="1784169" cy="764645"/>
      </dsp:txXfrm>
    </dsp:sp>
    <dsp:sp modelId="{7F54AA5E-C18B-4BF6-AA12-96E1C8A03BB9}">
      <dsp:nvSpPr>
        <dsp:cNvPr id="0" name=""/>
        <dsp:cNvSpPr/>
      </dsp:nvSpPr>
      <dsp:spPr>
        <a:xfrm rot="5400000">
          <a:off x="5704807" y="-3915245"/>
          <a:ext cx="1818404" cy="9659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i="0" kern="12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rPr>
            <a:t>βήμα 1 </a:t>
          </a: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- Επιλογή προϊόντος,</a:t>
          </a: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i="0" kern="1200" dirty="0">
              <a:solidFill>
                <a:srgbClr val="B78872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rPr>
            <a:t>βήμα 2 </a:t>
          </a: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- Σύναψη παραγγελίας με αναγραφή ποσοτήτων και ειδών, </a:t>
          </a: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i="0" kern="12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rPr>
            <a:t>βήμα 3</a:t>
          </a:r>
          <a:r>
            <a:rPr lang="en-US" sz="2000" b="1" i="0" kern="12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rPr>
            <a:t> </a:t>
          </a: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- Επιβεβαίωση ή διόρθωση παραγγελίας, </a:t>
          </a: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i="0" kern="1200" dirty="0">
              <a:solidFill>
                <a:srgbClr val="B78872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rPr>
            <a:t>βήμα 4 </a:t>
          </a:r>
          <a:r>
            <a:rPr lang="el-GR" sz="2000" b="1" i="0" kern="1200" dirty="0">
              <a:solidFill>
                <a:schemeClr val="tx2"/>
              </a:solidFill>
              <a:latin typeface="Calibri Light" panose="020F0302020204030204" pitchFamily="34" charset="0"/>
            </a:rPr>
            <a:t>- Επιλογή τρόπου πληρωμής και ολοκλήρωση συναλλαγής)</a:t>
          </a:r>
        </a:p>
      </dsp:txBody>
      <dsp:txXfrm rot="-5400000">
        <a:off x="1784170" y="94159"/>
        <a:ext cx="9570912" cy="1640870"/>
      </dsp:txXfrm>
    </dsp:sp>
    <dsp:sp modelId="{FB8CE547-51DD-4E90-91E0-A638B397E236}">
      <dsp:nvSpPr>
        <dsp:cNvPr id="0" name=""/>
        <dsp:cNvSpPr/>
      </dsp:nvSpPr>
      <dsp:spPr>
        <a:xfrm rot="5400000">
          <a:off x="-382322" y="2744291"/>
          <a:ext cx="2548814" cy="178416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 dirty="0">
            <a:latin typeface="Calibri Light" panose="020F03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Calibri Light" panose="020F0302020204030204" pitchFamily="34" charset="0"/>
            </a:rPr>
            <a:t>Ειδικά στοιχεία για ηλεκτρ. εμπόριο</a:t>
          </a:r>
        </a:p>
      </dsp:txBody>
      <dsp:txXfrm rot="-5400000">
        <a:off x="1" y="3254054"/>
        <a:ext cx="1784169" cy="764645"/>
      </dsp:txXfrm>
    </dsp:sp>
    <dsp:sp modelId="{4D24FCB5-1EAA-4B06-A101-14814119C5EB}">
      <dsp:nvSpPr>
        <dsp:cNvPr id="0" name=""/>
        <dsp:cNvSpPr/>
      </dsp:nvSpPr>
      <dsp:spPr>
        <a:xfrm rot="5400000">
          <a:off x="5785644" y="-1644897"/>
          <a:ext cx="1656729" cy="9659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600" kern="1200" dirty="0">
            <a:solidFill>
              <a:schemeClr val="tx2"/>
            </a:solidFill>
            <a:latin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•"/>
          </a:pPr>
          <a:r>
            <a:rPr lang="el-GR" sz="2000" b="1" kern="1200" dirty="0">
              <a:solidFill>
                <a:schemeClr val="tx2"/>
              </a:solidFill>
              <a:latin typeface="Calibri Light" panose="020F0302020204030204" pitchFamily="34" charset="0"/>
            </a:rPr>
            <a:t>Αρχειοθέτηση ή όχι της σύμβασης και δυνατότητα πρόσβασης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•"/>
          </a:pPr>
          <a:r>
            <a:rPr lang="el-GR" sz="2000" b="1" kern="1200" dirty="0">
              <a:solidFill>
                <a:schemeClr val="tx2"/>
              </a:solidFill>
              <a:latin typeface="Calibri Light" panose="020F0302020204030204" pitchFamily="34" charset="0"/>
            </a:rPr>
            <a:t>Τεχνικά μέσα διόρθωσης σφαλμάτων πριν από την ανάθεση της παραγγελίας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•"/>
          </a:pPr>
          <a:r>
            <a:rPr lang="el-GR" sz="2000" b="1" kern="1200" dirty="0">
              <a:solidFill>
                <a:schemeClr val="tx2"/>
              </a:solidFill>
              <a:latin typeface="Calibri Light" panose="020F0302020204030204" pitchFamily="34" charset="0"/>
            </a:rPr>
            <a:t>Γλώσσες σύμβασης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•"/>
          </a:pPr>
          <a:r>
            <a:rPr lang="el-GR" sz="2000" b="1" kern="1200" dirty="0">
              <a:solidFill>
                <a:schemeClr val="tx2"/>
              </a:solidFill>
              <a:latin typeface="Calibri Light" panose="020F0302020204030204" pitchFamily="34" charset="0"/>
            </a:rPr>
            <a:t>Παραπομπή σε κώδικες δεοντολογίας και πρόσβαση με ηλεκτρονικά </a:t>
          </a:r>
          <a:r>
            <a:rPr lang="el-GR" sz="2000" b="1" kern="1200" dirty="0" smtClean="0">
              <a:solidFill>
                <a:schemeClr val="tx2"/>
              </a:solidFill>
              <a:latin typeface="Calibri Light" panose="020F0302020204030204" pitchFamily="34" charset="0"/>
            </a:rPr>
            <a:t>μέσα</a:t>
          </a:r>
          <a:endParaRPr lang="el-GR" sz="2000" b="1" kern="1200" dirty="0">
            <a:solidFill>
              <a:schemeClr val="tx2"/>
            </a:solidFill>
            <a:latin typeface="Calibri Light" panose="020F03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600" kern="1200" dirty="0">
            <a:solidFill>
              <a:schemeClr val="tx2"/>
            </a:solidFill>
            <a:latin typeface="Calibri Light" panose="020F0302020204030204" pitchFamily="34" charset="0"/>
          </a:endParaRPr>
        </a:p>
      </dsp:txBody>
      <dsp:txXfrm rot="-5400000">
        <a:off x="1784170" y="2437452"/>
        <a:ext cx="9578804" cy="1494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9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5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1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46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50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7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1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 smtClean="0"/>
          </a:p>
          <a:p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5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5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5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7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3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5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4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069400" y="1630933"/>
            <a:ext cx="6053200" cy="3596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2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4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245267"/>
            <a:ext cx="12192000" cy="61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440654" y="6420416"/>
            <a:ext cx="1723549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This is a Presentation Title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54869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11646174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202730" y="6323774"/>
            <a:ext cx="491305" cy="420448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8" r:id="rId13"/>
    <p:sldLayoutId id="2147483669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kyriakides-georgopoulos-law-firm/?viewAsMember=tru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atsouki\Desktop\E-Commerce-Marketing-Tips-How-to-Drive-Sales-to-Your-Online-St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3" y="304801"/>
            <a:ext cx="11654657" cy="61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04800" y="4736897"/>
            <a:ext cx="11620500" cy="135910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" y="4648200"/>
            <a:ext cx="10952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outerShdw blurRad="3810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e- Καταναλωτής και οι Υποχρεώσεις του Προμηθευτή στην Ηλεκτρονική Πώληση</a:t>
            </a:r>
          </a:p>
          <a:p>
            <a:pPr algn="ctr"/>
            <a:endParaRPr lang="el-GR" sz="3200" b="1" dirty="0">
              <a:solidFill>
                <a:schemeClr val="bg1"/>
              </a:solidFill>
              <a:effectLst>
                <a:outerShdw blurRad="381000" sx="102000" sy="102000" algn="ctr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6700" y="304800"/>
            <a:ext cx="11658600" cy="6248400"/>
          </a:xfrm>
          <a:prstGeom prst="rect">
            <a:avLst/>
          </a:prstGeom>
          <a:noFill/>
          <a:ln w="38100">
            <a:solidFill>
              <a:schemeClr val="bg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819400" y="4419600"/>
            <a:ext cx="6553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C:\Users\amatsouki\Desktop\KG Logos\4 - Copy.jpg">
            <a:extLst>
              <a:ext uri="{FF2B5EF4-FFF2-40B4-BE49-F238E27FC236}">
                <a16:creationId xmlns:a16="http://schemas.microsoft.com/office/drawing/2014/main" xmlns="" id="{7C373246-C33B-4D29-9AD8-8376C820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738" y="304801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 rot="20303432">
            <a:off x="6126250" y="2244738"/>
            <a:ext cx="2628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97184" y="5648980"/>
            <a:ext cx="9657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err="1" smtClean="0">
                <a:solidFill>
                  <a:srgbClr val="D2C2BA"/>
                </a:solidFill>
              </a:rPr>
              <a:t>Φαίη</a:t>
            </a:r>
            <a:r>
              <a:rPr lang="el-GR" dirty="0" smtClean="0">
                <a:solidFill>
                  <a:srgbClr val="D2C2BA"/>
                </a:solidFill>
              </a:rPr>
              <a:t> </a:t>
            </a:r>
            <a:r>
              <a:rPr lang="el-GR" dirty="0" err="1" smtClean="0">
                <a:solidFill>
                  <a:srgbClr val="D2C2BA"/>
                </a:solidFill>
              </a:rPr>
              <a:t>Μυλωνάκη</a:t>
            </a:r>
            <a:r>
              <a:rPr lang="el-GR" b="1" dirty="0" smtClean="0">
                <a:solidFill>
                  <a:srgbClr val="D2C2BA"/>
                </a:solidFill>
                <a:effectLst>
                  <a:outerShdw blurRad="3810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l-GR" dirty="0">
                <a:solidFill>
                  <a:srgbClr val="D2C2BA"/>
                </a:solidFill>
              </a:rPr>
              <a:t>Δικηγόρος </a:t>
            </a:r>
            <a:r>
              <a:rPr lang="en-US" dirty="0">
                <a:solidFill>
                  <a:srgbClr val="D2C2BA"/>
                </a:solidFill>
              </a:rPr>
              <a:t>LLM</a:t>
            </a:r>
            <a:endParaRPr lang="en-US" b="1" dirty="0">
              <a:solidFill>
                <a:srgbClr val="D2C2BA"/>
              </a:solidFill>
              <a:effectLst>
                <a:outerShdw blurRad="381000" sx="102000" sy="102000" algn="ctr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6" grpId="0"/>
      <p:bldP spid="3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959DA618-A0AA-4B57-8DC3-2CD439AEA787}"/>
              </a:ext>
            </a:extLst>
          </p:cNvPr>
          <p:cNvSpPr/>
          <p:nvPr/>
        </p:nvSpPr>
        <p:spPr>
          <a:xfrm>
            <a:off x="-1078554" y="1353534"/>
            <a:ext cx="11060754" cy="1542066"/>
          </a:xfrm>
          <a:prstGeom prst="parallelogram">
            <a:avLst/>
          </a:prstGeom>
          <a:gradFill flip="none" rotWithShape="1">
            <a:gsLst>
              <a:gs pos="0">
                <a:srgbClr val="294271">
                  <a:shade val="30000"/>
                  <a:satMod val="115000"/>
                </a:srgbClr>
              </a:gs>
              <a:gs pos="50000">
                <a:srgbClr val="294271">
                  <a:shade val="67500"/>
                  <a:satMod val="115000"/>
                </a:srgbClr>
              </a:gs>
              <a:gs pos="100000">
                <a:srgbClr val="294271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A8611DE-1464-4C2B-B743-2F5AE6CDED56}"/>
              </a:ext>
            </a:extLst>
          </p:cNvPr>
          <p:cNvGrpSpPr/>
          <p:nvPr/>
        </p:nvGrpSpPr>
        <p:grpSpPr>
          <a:xfrm>
            <a:off x="2" y="6714000"/>
            <a:ext cx="12191999" cy="144000"/>
            <a:chOff x="4115999" y="1098000"/>
            <a:chExt cx="3960001" cy="54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0517646-8FBC-474E-9529-CC87E4EA619E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74839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4F380B7-5834-4E0E-BE56-6450ED33316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Slide Number Placeholder 1"/>
          <p:cNvSpPr txBox="1">
            <a:spLocks/>
          </p:cNvSpPr>
          <p:nvPr/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l-GR" altLang="el-GR" sz="1600" dirty="0">
              <a:solidFill>
                <a:srgbClr val="1F497D"/>
              </a:solidFill>
            </a:endParaRPr>
          </a:p>
        </p:txBody>
      </p:sp>
      <p:pic>
        <p:nvPicPr>
          <p:cNvPr id="27" name="Picture 26" descr="A picture containing outdoor, kite, man, sky&#10;&#10;Description automatically generated">
            <a:extLst>
              <a:ext uri="{FF2B5EF4-FFF2-40B4-BE49-F238E27FC236}">
                <a16:creationId xmlns:a16="http://schemas.microsoft.com/office/drawing/2014/main" xmlns="" id="{634184A6-383F-467B-AE79-7800CEE2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20" name="Picture 19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21AB111-78E6-4D19-9080-B063C3EB6339}"/>
              </a:ext>
            </a:extLst>
          </p:cNvPr>
          <p:cNvSpPr/>
          <p:nvPr/>
        </p:nvSpPr>
        <p:spPr>
          <a:xfrm>
            <a:off x="4945482" y="4821938"/>
            <a:ext cx="662290" cy="66229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E9DB70-6EF5-41BA-B124-79C2A7E76C90}"/>
              </a:ext>
            </a:extLst>
          </p:cNvPr>
          <p:cNvSpPr/>
          <p:nvPr/>
        </p:nvSpPr>
        <p:spPr>
          <a:xfrm>
            <a:off x="10741366" y="4782384"/>
            <a:ext cx="662290" cy="6622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C51C81-1754-4165-94A9-D9A676665910}"/>
              </a:ext>
            </a:extLst>
          </p:cNvPr>
          <p:cNvSpPr/>
          <p:nvPr/>
        </p:nvSpPr>
        <p:spPr>
          <a:xfrm>
            <a:off x="293046" y="1524000"/>
            <a:ext cx="9536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</a:rPr>
              <a:t>Κώδικας Δεοντολογίας </a:t>
            </a:r>
            <a:r>
              <a:rPr lang="en-US" sz="2800" dirty="0">
                <a:solidFill>
                  <a:schemeClr val="bg1"/>
                </a:solidFill>
              </a:rPr>
              <a:t>GRECA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</a:p>
          <a:p>
            <a:pPr marL="361950" indent="-3619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</a:rPr>
              <a:t>Κώδικας Καταναλωτικής Δεοντολογίας (Π.Δ 10/2017)</a:t>
            </a:r>
          </a:p>
          <a:p>
            <a:pPr marL="361950" indent="-3619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</a:rPr>
              <a:t>Κώδικας Δεοντολογίας για το ηλεκτρονικό εμπόριο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28BA37-29B7-4E39-9063-6597B8DE3DBD}"/>
              </a:ext>
            </a:extLst>
          </p:cNvPr>
          <p:cNvSpPr/>
          <p:nvPr/>
        </p:nvSpPr>
        <p:spPr>
          <a:xfrm>
            <a:off x="78320" y="100446"/>
            <a:ext cx="1013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Κώδικες </a:t>
            </a:r>
            <a:r>
              <a:rPr lang="el-GR" sz="3200" b="1" dirty="0">
                <a:solidFill>
                  <a:schemeClr val="bg1"/>
                </a:solidFill>
              </a:rPr>
              <a:t>Δεοντολογίας - Αυτορρύθμιση</a:t>
            </a:r>
            <a:br>
              <a:rPr lang="el-GR" sz="3200" b="1" dirty="0">
                <a:solidFill>
                  <a:schemeClr val="bg1"/>
                </a:solidFill>
              </a:rPr>
            </a:b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3701298"/>
            <a:ext cx="3733800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1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11811000" cy="6648898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5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004" y="3209382"/>
            <a:ext cx="1910653" cy="573195"/>
          </a:xfrm>
          <a:custGeom>
            <a:avLst/>
            <a:gdLst>
              <a:gd name="connsiteX0" fmla="*/ 0 w 1107281"/>
              <a:gd name="connsiteY0" fmla="*/ 0 h 442912"/>
              <a:gd name="connsiteX1" fmla="*/ 885825 w 1107281"/>
              <a:gd name="connsiteY1" fmla="*/ 0 h 442912"/>
              <a:gd name="connsiteX2" fmla="*/ 1107281 w 1107281"/>
              <a:gd name="connsiteY2" fmla="*/ 221456 h 442912"/>
              <a:gd name="connsiteX3" fmla="*/ 885825 w 1107281"/>
              <a:gd name="connsiteY3" fmla="*/ 442912 h 442912"/>
              <a:gd name="connsiteX4" fmla="*/ 0 w 1107281"/>
              <a:gd name="connsiteY4" fmla="*/ 442912 h 442912"/>
              <a:gd name="connsiteX5" fmla="*/ 221456 w 1107281"/>
              <a:gd name="connsiteY5" fmla="*/ 221456 h 442912"/>
              <a:gd name="connsiteX6" fmla="*/ 0 w 1107281"/>
              <a:gd name="connsiteY6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281" h="442912">
                <a:moveTo>
                  <a:pt x="0" y="0"/>
                </a:moveTo>
                <a:lnTo>
                  <a:pt x="885825" y="0"/>
                </a:lnTo>
                <a:lnTo>
                  <a:pt x="1107281" y="221456"/>
                </a:lnTo>
                <a:lnTo>
                  <a:pt x="885825" y="442912"/>
                </a:lnTo>
                <a:lnTo>
                  <a:pt x="0" y="442912"/>
                </a:lnTo>
                <a:lnTo>
                  <a:pt x="221456" y="2214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466" tIns="25337" rIns="246793" bIns="2533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900" kern="1200" dirty="0"/>
              <a:t>1</a:t>
            </a:r>
            <a:endParaRPr lang="en-GB" sz="1900" kern="1200" dirty="0"/>
          </a:p>
        </p:txBody>
      </p:sp>
      <p:sp>
        <p:nvSpPr>
          <p:cNvPr id="8" name="Freeform 7"/>
          <p:cNvSpPr/>
          <p:nvPr/>
        </p:nvSpPr>
        <p:spPr>
          <a:xfrm>
            <a:off x="1817592" y="3209382"/>
            <a:ext cx="1910653" cy="573195"/>
          </a:xfrm>
          <a:custGeom>
            <a:avLst/>
            <a:gdLst>
              <a:gd name="connsiteX0" fmla="*/ 0 w 1107281"/>
              <a:gd name="connsiteY0" fmla="*/ 0 h 442912"/>
              <a:gd name="connsiteX1" fmla="*/ 885825 w 1107281"/>
              <a:gd name="connsiteY1" fmla="*/ 0 h 442912"/>
              <a:gd name="connsiteX2" fmla="*/ 1107281 w 1107281"/>
              <a:gd name="connsiteY2" fmla="*/ 221456 h 442912"/>
              <a:gd name="connsiteX3" fmla="*/ 885825 w 1107281"/>
              <a:gd name="connsiteY3" fmla="*/ 442912 h 442912"/>
              <a:gd name="connsiteX4" fmla="*/ 0 w 1107281"/>
              <a:gd name="connsiteY4" fmla="*/ 442912 h 442912"/>
              <a:gd name="connsiteX5" fmla="*/ 221456 w 1107281"/>
              <a:gd name="connsiteY5" fmla="*/ 221456 h 442912"/>
              <a:gd name="connsiteX6" fmla="*/ 0 w 1107281"/>
              <a:gd name="connsiteY6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281" h="442912">
                <a:moveTo>
                  <a:pt x="0" y="0"/>
                </a:moveTo>
                <a:lnTo>
                  <a:pt x="885825" y="0"/>
                </a:lnTo>
                <a:lnTo>
                  <a:pt x="1107281" y="221456"/>
                </a:lnTo>
                <a:lnTo>
                  <a:pt x="885825" y="442912"/>
                </a:lnTo>
                <a:lnTo>
                  <a:pt x="0" y="442912"/>
                </a:lnTo>
                <a:lnTo>
                  <a:pt x="221456" y="221456"/>
                </a:lnTo>
                <a:lnTo>
                  <a:pt x="0" y="0"/>
                </a:lnTo>
                <a:close/>
              </a:path>
            </a:pathLst>
          </a:custGeom>
          <a:solidFill>
            <a:srgbClr val="74839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466" tIns="25337" rIns="246793" bIns="2533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900" kern="1200" dirty="0"/>
              <a:t>2</a:t>
            </a:r>
            <a:endParaRPr lang="en-GB" sz="1900" kern="1200" dirty="0"/>
          </a:p>
        </p:txBody>
      </p:sp>
      <p:sp>
        <p:nvSpPr>
          <p:cNvPr id="9" name="Freeform 8"/>
          <p:cNvSpPr/>
          <p:nvPr/>
        </p:nvSpPr>
        <p:spPr>
          <a:xfrm>
            <a:off x="3537180" y="3209382"/>
            <a:ext cx="1910653" cy="573195"/>
          </a:xfrm>
          <a:custGeom>
            <a:avLst/>
            <a:gdLst>
              <a:gd name="connsiteX0" fmla="*/ 0 w 1107281"/>
              <a:gd name="connsiteY0" fmla="*/ 0 h 442912"/>
              <a:gd name="connsiteX1" fmla="*/ 885825 w 1107281"/>
              <a:gd name="connsiteY1" fmla="*/ 0 h 442912"/>
              <a:gd name="connsiteX2" fmla="*/ 1107281 w 1107281"/>
              <a:gd name="connsiteY2" fmla="*/ 221456 h 442912"/>
              <a:gd name="connsiteX3" fmla="*/ 885825 w 1107281"/>
              <a:gd name="connsiteY3" fmla="*/ 442912 h 442912"/>
              <a:gd name="connsiteX4" fmla="*/ 0 w 1107281"/>
              <a:gd name="connsiteY4" fmla="*/ 442912 h 442912"/>
              <a:gd name="connsiteX5" fmla="*/ 221456 w 1107281"/>
              <a:gd name="connsiteY5" fmla="*/ 221456 h 442912"/>
              <a:gd name="connsiteX6" fmla="*/ 0 w 1107281"/>
              <a:gd name="connsiteY6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281" h="442912">
                <a:moveTo>
                  <a:pt x="0" y="0"/>
                </a:moveTo>
                <a:lnTo>
                  <a:pt x="885825" y="0"/>
                </a:lnTo>
                <a:lnTo>
                  <a:pt x="1107281" y="221456"/>
                </a:lnTo>
                <a:lnTo>
                  <a:pt x="885825" y="442912"/>
                </a:lnTo>
                <a:lnTo>
                  <a:pt x="0" y="442912"/>
                </a:lnTo>
                <a:lnTo>
                  <a:pt x="221456" y="2214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466" tIns="25337" rIns="246793" bIns="2533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900" kern="1200" dirty="0"/>
              <a:t>3</a:t>
            </a:r>
            <a:endParaRPr lang="en-GB" sz="19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256768" y="3209382"/>
            <a:ext cx="1910653" cy="573195"/>
          </a:xfrm>
          <a:custGeom>
            <a:avLst/>
            <a:gdLst>
              <a:gd name="connsiteX0" fmla="*/ 0 w 1107281"/>
              <a:gd name="connsiteY0" fmla="*/ 0 h 442912"/>
              <a:gd name="connsiteX1" fmla="*/ 885825 w 1107281"/>
              <a:gd name="connsiteY1" fmla="*/ 0 h 442912"/>
              <a:gd name="connsiteX2" fmla="*/ 1107281 w 1107281"/>
              <a:gd name="connsiteY2" fmla="*/ 221456 h 442912"/>
              <a:gd name="connsiteX3" fmla="*/ 885825 w 1107281"/>
              <a:gd name="connsiteY3" fmla="*/ 442912 h 442912"/>
              <a:gd name="connsiteX4" fmla="*/ 0 w 1107281"/>
              <a:gd name="connsiteY4" fmla="*/ 442912 h 442912"/>
              <a:gd name="connsiteX5" fmla="*/ 221456 w 1107281"/>
              <a:gd name="connsiteY5" fmla="*/ 221456 h 442912"/>
              <a:gd name="connsiteX6" fmla="*/ 0 w 1107281"/>
              <a:gd name="connsiteY6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281" h="442912">
                <a:moveTo>
                  <a:pt x="0" y="0"/>
                </a:moveTo>
                <a:lnTo>
                  <a:pt x="885825" y="0"/>
                </a:lnTo>
                <a:lnTo>
                  <a:pt x="1107281" y="221456"/>
                </a:lnTo>
                <a:lnTo>
                  <a:pt x="885825" y="442912"/>
                </a:lnTo>
                <a:lnTo>
                  <a:pt x="0" y="442912"/>
                </a:lnTo>
                <a:lnTo>
                  <a:pt x="221456" y="221456"/>
                </a:lnTo>
                <a:lnTo>
                  <a:pt x="0" y="0"/>
                </a:lnTo>
                <a:close/>
              </a:path>
            </a:pathLst>
          </a:custGeom>
          <a:solidFill>
            <a:srgbClr val="74839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466" tIns="25337" rIns="246793" bIns="25337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1900" dirty="0"/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900" dirty="0"/>
              <a:t>30</a:t>
            </a:r>
            <a:r>
              <a:rPr lang="el-GR" sz="1900" baseline="30000" dirty="0"/>
              <a:t>η</a:t>
            </a:r>
            <a:r>
              <a:rPr lang="el-GR" sz="1900" dirty="0"/>
              <a:t> ημέρα</a:t>
            </a:r>
            <a:endParaRPr lang="en-GB" sz="1900" dirty="0"/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9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6934200" y="2514600"/>
            <a:ext cx="3119579" cy="1909338"/>
          </a:xfrm>
          <a:custGeom>
            <a:avLst/>
            <a:gdLst>
              <a:gd name="connsiteX0" fmla="*/ 0 w 1107281"/>
              <a:gd name="connsiteY0" fmla="*/ 0 h 442912"/>
              <a:gd name="connsiteX1" fmla="*/ 885825 w 1107281"/>
              <a:gd name="connsiteY1" fmla="*/ 0 h 442912"/>
              <a:gd name="connsiteX2" fmla="*/ 1107281 w 1107281"/>
              <a:gd name="connsiteY2" fmla="*/ 221456 h 442912"/>
              <a:gd name="connsiteX3" fmla="*/ 885825 w 1107281"/>
              <a:gd name="connsiteY3" fmla="*/ 442912 h 442912"/>
              <a:gd name="connsiteX4" fmla="*/ 0 w 1107281"/>
              <a:gd name="connsiteY4" fmla="*/ 442912 h 442912"/>
              <a:gd name="connsiteX5" fmla="*/ 221456 w 1107281"/>
              <a:gd name="connsiteY5" fmla="*/ 221456 h 442912"/>
              <a:gd name="connsiteX6" fmla="*/ 0 w 1107281"/>
              <a:gd name="connsiteY6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281" h="442912">
                <a:moveTo>
                  <a:pt x="0" y="0"/>
                </a:moveTo>
                <a:lnTo>
                  <a:pt x="885825" y="0"/>
                </a:lnTo>
                <a:lnTo>
                  <a:pt x="1107281" y="221456"/>
                </a:lnTo>
                <a:lnTo>
                  <a:pt x="885825" y="442912"/>
                </a:lnTo>
                <a:lnTo>
                  <a:pt x="0" y="442912"/>
                </a:lnTo>
                <a:lnTo>
                  <a:pt x="221456" y="2214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466" tIns="25337" rIns="246793" bIns="25337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dirty="0">
              <a:solidFill>
                <a:schemeClr val="bg1"/>
              </a:solidFill>
            </a:endParaRP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dirty="0">
                <a:solidFill>
                  <a:schemeClr val="bg1"/>
                </a:solidFill>
              </a:rPr>
              <a:t>Ο φορέας επίλυσης     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dirty="0">
                <a:solidFill>
                  <a:schemeClr val="bg1"/>
                </a:solidFill>
              </a:rPr>
              <a:t>διαφορών 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dirty="0">
                <a:solidFill>
                  <a:schemeClr val="bg1"/>
                </a:solidFill>
              </a:rPr>
              <a:t>      επιλαμβάνεται της 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dirty="0">
                <a:solidFill>
                  <a:schemeClr val="bg1"/>
                </a:solidFill>
              </a:rPr>
              <a:t>Καταγγελίας</a:t>
            </a:r>
            <a:endParaRPr lang="en-GB" sz="1800" dirty="0">
              <a:solidFill>
                <a:schemeClr val="bg1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900" kern="12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85981" y="1808203"/>
            <a:ext cx="960524" cy="72039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833147" y="1884314"/>
            <a:ext cx="255880" cy="532266"/>
            <a:chOff x="3817938" y="1420813"/>
            <a:chExt cx="1450975" cy="4024312"/>
          </a:xfrm>
          <a:solidFill>
            <a:schemeClr val="tx2"/>
          </a:solidFill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817938" y="2460625"/>
              <a:ext cx="1450975" cy="2984500"/>
            </a:xfrm>
            <a:custGeom>
              <a:avLst/>
              <a:gdLst>
                <a:gd name="T0" fmla="*/ 322 w 387"/>
                <a:gd name="T1" fmla="*/ 0 h 796"/>
                <a:gd name="T2" fmla="*/ 237 w 387"/>
                <a:gd name="T3" fmla="*/ 0 h 796"/>
                <a:gd name="T4" fmla="*/ 194 w 387"/>
                <a:gd name="T5" fmla="*/ 51 h 796"/>
                <a:gd name="T6" fmla="*/ 150 w 387"/>
                <a:gd name="T7" fmla="*/ 0 h 796"/>
                <a:gd name="T8" fmla="*/ 65 w 387"/>
                <a:gd name="T9" fmla="*/ 0 h 796"/>
                <a:gd name="T10" fmla="*/ 0 w 387"/>
                <a:gd name="T11" fmla="*/ 67 h 796"/>
                <a:gd name="T12" fmla="*/ 0 w 387"/>
                <a:gd name="T13" fmla="*/ 369 h 796"/>
                <a:gd name="T14" fmla="*/ 65 w 387"/>
                <a:gd name="T15" fmla="*/ 436 h 796"/>
                <a:gd name="T16" fmla="*/ 65 w 387"/>
                <a:gd name="T17" fmla="*/ 730 h 796"/>
                <a:gd name="T18" fmla="*/ 129 w 387"/>
                <a:gd name="T19" fmla="*/ 796 h 796"/>
                <a:gd name="T20" fmla="*/ 194 w 387"/>
                <a:gd name="T21" fmla="*/ 730 h 796"/>
                <a:gd name="T22" fmla="*/ 258 w 387"/>
                <a:gd name="T23" fmla="*/ 796 h 796"/>
                <a:gd name="T24" fmla="*/ 322 w 387"/>
                <a:gd name="T25" fmla="*/ 730 h 796"/>
                <a:gd name="T26" fmla="*/ 322 w 387"/>
                <a:gd name="T27" fmla="*/ 436 h 796"/>
                <a:gd name="T28" fmla="*/ 387 w 387"/>
                <a:gd name="T29" fmla="*/ 369 h 796"/>
                <a:gd name="T30" fmla="*/ 387 w 387"/>
                <a:gd name="T31" fmla="*/ 67 h 796"/>
                <a:gd name="T32" fmla="*/ 322 w 387"/>
                <a:gd name="T33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796">
                  <a:moveTo>
                    <a:pt x="322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0"/>
                    <a:pt x="0" y="67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406"/>
                    <a:pt x="29" y="436"/>
                    <a:pt x="65" y="436"/>
                  </a:cubicBezTo>
                  <a:cubicBezTo>
                    <a:pt x="65" y="730"/>
                    <a:pt x="65" y="730"/>
                    <a:pt x="65" y="730"/>
                  </a:cubicBezTo>
                  <a:cubicBezTo>
                    <a:pt x="65" y="766"/>
                    <a:pt x="94" y="796"/>
                    <a:pt x="129" y="796"/>
                  </a:cubicBezTo>
                  <a:cubicBezTo>
                    <a:pt x="165" y="796"/>
                    <a:pt x="194" y="766"/>
                    <a:pt x="194" y="730"/>
                  </a:cubicBezTo>
                  <a:cubicBezTo>
                    <a:pt x="194" y="766"/>
                    <a:pt x="223" y="796"/>
                    <a:pt x="258" y="796"/>
                  </a:cubicBezTo>
                  <a:cubicBezTo>
                    <a:pt x="293" y="796"/>
                    <a:pt x="322" y="766"/>
                    <a:pt x="322" y="730"/>
                  </a:cubicBezTo>
                  <a:cubicBezTo>
                    <a:pt x="322" y="436"/>
                    <a:pt x="322" y="436"/>
                    <a:pt x="322" y="436"/>
                  </a:cubicBezTo>
                  <a:cubicBezTo>
                    <a:pt x="358" y="436"/>
                    <a:pt x="387" y="406"/>
                    <a:pt x="387" y="369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7" y="30"/>
                    <a:pt x="358" y="0"/>
                    <a:pt x="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060825" y="1420813"/>
              <a:ext cx="963613" cy="9636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4" name="Straight Arrow Connector 3"/>
          <p:cNvCxnSpPr>
            <a:stCxn id="13" idx="4"/>
          </p:cNvCxnSpPr>
          <p:nvPr/>
        </p:nvCxnSpPr>
        <p:spPr>
          <a:xfrm flipH="1">
            <a:off x="960947" y="2528595"/>
            <a:ext cx="5296" cy="680786"/>
          </a:xfrm>
          <a:prstGeom prst="straightConnector1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5981" y="838200"/>
            <a:ext cx="3306080" cy="17158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2000" dirty="0">
                <a:solidFill>
                  <a:schemeClr val="tx2"/>
                </a:solidFill>
              </a:rPr>
              <a:t>Η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l-GR" sz="2000" dirty="0">
                <a:solidFill>
                  <a:schemeClr val="tx2"/>
                </a:solidFill>
              </a:rPr>
              <a:t>πλατφόρμα ΗΕΔ ενημερώνει τον έμπορο σχετικά με την καταγγελία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684528" y="4463362"/>
            <a:ext cx="960524" cy="72039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72058" y="3777300"/>
            <a:ext cx="5296" cy="680786"/>
          </a:xfrm>
          <a:prstGeom prst="straightConnector1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75804" y="838200"/>
            <a:ext cx="2417325" cy="1295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2000" dirty="0">
                <a:solidFill>
                  <a:schemeClr val="tx2"/>
                </a:solidFill>
              </a:rPr>
              <a:t>Ο έμπορος προτείνει έναν κατάλογο με φορείς επίλυσης διαφορών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291374" y="4458086"/>
            <a:ext cx="960524" cy="72039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765302" y="3782576"/>
            <a:ext cx="1" cy="680786"/>
          </a:xfrm>
          <a:prstGeom prst="straightConnector1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3808707" y="1927581"/>
            <a:ext cx="960524" cy="72039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4309489" y="2635872"/>
            <a:ext cx="1" cy="680786"/>
          </a:xfrm>
          <a:prstGeom prst="straightConnector1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38638" y="5276852"/>
            <a:ext cx="3179213" cy="1437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2000" dirty="0">
                <a:solidFill>
                  <a:schemeClr val="tx2"/>
                </a:solidFill>
              </a:rPr>
              <a:t>Ο έμπορος συμφωνεί να χρησιμοποιήσει τη διαδικασία της πλατφόρμας ΗΕΔ</a:t>
            </a:r>
            <a:endParaRPr lang="en-GB" sz="2000" b="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30008" y="5276852"/>
            <a:ext cx="3451196" cy="13525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1800" dirty="0">
                <a:solidFill>
                  <a:schemeClr val="tx2"/>
                </a:solidFill>
              </a:rPr>
              <a:t>Συμφωνία των μερών σχετικά με τον φορέα επίλυσης διαφορών που θα χειριστεί την υπόθεσή</a:t>
            </a:r>
          </a:p>
        </p:txBody>
      </p:sp>
      <p:pic>
        <p:nvPicPr>
          <p:cNvPr id="43" name="Picture 42" descr="A picture containing outdoor, kite, man, sky&#10;&#10;Description automatically generated">
            <a:extLst>
              <a:ext uri="{FF2B5EF4-FFF2-40B4-BE49-F238E27FC236}">
                <a16:creationId xmlns:a16="http://schemas.microsoft.com/office/drawing/2014/main" xmlns="" id="{04F4A4F9-13C5-F74B-967A-E95D0D65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2547596" y="4530678"/>
            <a:ext cx="661096" cy="609565"/>
            <a:chOff x="3228976" y="1081088"/>
            <a:chExt cx="1252538" cy="1539875"/>
          </a:xfrm>
          <a:solidFill>
            <a:schemeClr val="tx2"/>
          </a:solidFill>
        </p:grpSpPr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3276601" y="1376363"/>
              <a:ext cx="361950" cy="3619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3228976" y="1754188"/>
              <a:ext cx="684213" cy="866775"/>
            </a:xfrm>
            <a:custGeom>
              <a:avLst/>
              <a:gdLst>
                <a:gd name="T0" fmla="*/ 592 w 618"/>
                <a:gd name="T1" fmla="*/ 13 h 782"/>
                <a:gd name="T2" fmla="*/ 600 w 618"/>
                <a:gd name="T3" fmla="*/ 34 h 782"/>
                <a:gd name="T4" fmla="*/ 592 w 618"/>
                <a:gd name="T5" fmla="*/ 94 h 782"/>
                <a:gd name="T6" fmla="*/ 565 w 618"/>
                <a:gd name="T7" fmla="*/ 104 h 782"/>
                <a:gd name="T8" fmla="*/ 530 w 618"/>
                <a:gd name="T9" fmla="*/ 82 h 782"/>
                <a:gd name="T10" fmla="*/ 529 w 618"/>
                <a:gd name="T11" fmla="*/ 81 h 782"/>
                <a:gd name="T12" fmla="*/ 499 w 618"/>
                <a:gd name="T13" fmla="*/ 0 h 782"/>
                <a:gd name="T14" fmla="*/ 331 w 618"/>
                <a:gd name="T15" fmla="*/ 0 h 782"/>
                <a:gd name="T16" fmla="*/ 266 w 618"/>
                <a:gd name="T17" fmla="*/ 0 h 782"/>
                <a:gd name="T18" fmla="*/ 205 w 618"/>
                <a:gd name="T19" fmla="*/ 66 h 782"/>
                <a:gd name="T20" fmla="*/ 143 w 618"/>
                <a:gd name="T21" fmla="*/ 0 h 782"/>
                <a:gd name="T22" fmla="*/ 78 w 618"/>
                <a:gd name="T23" fmla="*/ 0 h 782"/>
                <a:gd name="T24" fmla="*/ 63 w 618"/>
                <a:gd name="T25" fmla="*/ 0 h 782"/>
                <a:gd name="T26" fmla="*/ 0 w 618"/>
                <a:gd name="T27" fmla="*/ 65 h 782"/>
                <a:gd name="T28" fmla="*/ 0 w 618"/>
                <a:gd name="T29" fmla="*/ 363 h 782"/>
                <a:gd name="T30" fmla="*/ 63 w 618"/>
                <a:gd name="T31" fmla="*/ 428 h 782"/>
                <a:gd name="T32" fmla="*/ 78 w 618"/>
                <a:gd name="T33" fmla="*/ 426 h 782"/>
                <a:gd name="T34" fmla="*/ 78 w 618"/>
                <a:gd name="T35" fmla="*/ 529 h 782"/>
                <a:gd name="T36" fmla="*/ 78 w 618"/>
                <a:gd name="T37" fmla="*/ 716 h 782"/>
                <a:gd name="T38" fmla="*/ 142 w 618"/>
                <a:gd name="T39" fmla="*/ 782 h 782"/>
                <a:gd name="T40" fmla="*/ 205 w 618"/>
                <a:gd name="T41" fmla="*/ 716 h 782"/>
                <a:gd name="T42" fmla="*/ 268 w 618"/>
                <a:gd name="T43" fmla="*/ 782 h 782"/>
                <a:gd name="T44" fmla="*/ 331 w 618"/>
                <a:gd name="T45" fmla="*/ 716 h 782"/>
                <a:gd name="T46" fmla="*/ 331 w 618"/>
                <a:gd name="T47" fmla="*/ 529 h 782"/>
                <a:gd name="T48" fmla="*/ 331 w 618"/>
                <a:gd name="T49" fmla="*/ 419 h 782"/>
                <a:gd name="T50" fmla="*/ 331 w 618"/>
                <a:gd name="T51" fmla="*/ 126 h 782"/>
                <a:gd name="T52" fmla="*/ 553 w 618"/>
                <a:gd name="T53" fmla="*/ 126 h 782"/>
                <a:gd name="T54" fmla="*/ 618 w 618"/>
                <a:gd name="T55" fmla="*/ 63 h 782"/>
                <a:gd name="T56" fmla="*/ 592 w 618"/>
                <a:gd name="T57" fmla="*/ 1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8" h="782">
                  <a:moveTo>
                    <a:pt x="592" y="13"/>
                  </a:moveTo>
                  <a:cubicBezTo>
                    <a:pt x="600" y="34"/>
                    <a:pt x="600" y="34"/>
                    <a:pt x="600" y="34"/>
                  </a:cubicBezTo>
                  <a:cubicBezTo>
                    <a:pt x="608" y="52"/>
                    <a:pt x="616" y="77"/>
                    <a:pt x="592" y="94"/>
                  </a:cubicBezTo>
                  <a:cubicBezTo>
                    <a:pt x="584" y="101"/>
                    <a:pt x="574" y="104"/>
                    <a:pt x="565" y="104"/>
                  </a:cubicBezTo>
                  <a:cubicBezTo>
                    <a:pt x="550" y="104"/>
                    <a:pt x="538" y="96"/>
                    <a:pt x="530" y="82"/>
                  </a:cubicBezTo>
                  <a:cubicBezTo>
                    <a:pt x="529" y="81"/>
                    <a:pt x="529" y="81"/>
                    <a:pt x="529" y="81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68" y="0"/>
                    <a:pt x="63" y="0"/>
                  </a:cubicBezTo>
                  <a:cubicBezTo>
                    <a:pt x="28" y="0"/>
                    <a:pt x="0" y="29"/>
                    <a:pt x="0" y="6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8" y="428"/>
                    <a:pt x="63" y="428"/>
                  </a:cubicBezTo>
                  <a:cubicBezTo>
                    <a:pt x="68" y="428"/>
                    <a:pt x="73" y="427"/>
                    <a:pt x="78" y="426"/>
                  </a:cubicBezTo>
                  <a:cubicBezTo>
                    <a:pt x="78" y="529"/>
                    <a:pt x="78" y="529"/>
                    <a:pt x="78" y="529"/>
                  </a:cubicBezTo>
                  <a:cubicBezTo>
                    <a:pt x="78" y="716"/>
                    <a:pt x="78" y="716"/>
                    <a:pt x="78" y="716"/>
                  </a:cubicBezTo>
                  <a:cubicBezTo>
                    <a:pt x="78" y="752"/>
                    <a:pt x="107" y="782"/>
                    <a:pt x="142" y="782"/>
                  </a:cubicBezTo>
                  <a:cubicBezTo>
                    <a:pt x="176" y="782"/>
                    <a:pt x="205" y="752"/>
                    <a:pt x="205" y="716"/>
                  </a:cubicBezTo>
                  <a:cubicBezTo>
                    <a:pt x="205" y="752"/>
                    <a:pt x="233" y="782"/>
                    <a:pt x="268" y="782"/>
                  </a:cubicBezTo>
                  <a:cubicBezTo>
                    <a:pt x="303" y="782"/>
                    <a:pt x="331" y="752"/>
                    <a:pt x="331" y="716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31" y="419"/>
                    <a:pt x="331" y="419"/>
                    <a:pt x="331" y="419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553" y="126"/>
                    <a:pt x="553" y="126"/>
                    <a:pt x="553" y="126"/>
                  </a:cubicBezTo>
                  <a:cubicBezTo>
                    <a:pt x="589" y="126"/>
                    <a:pt x="618" y="98"/>
                    <a:pt x="618" y="63"/>
                  </a:cubicBezTo>
                  <a:cubicBezTo>
                    <a:pt x="618" y="43"/>
                    <a:pt x="608" y="25"/>
                    <a:pt x="59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3640138" y="1349375"/>
              <a:ext cx="369888" cy="514350"/>
            </a:xfrm>
            <a:custGeom>
              <a:avLst/>
              <a:gdLst>
                <a:gd name="T0" fmla="*/ 152 w 334"/>
                <a:gd name="T1" fmla="*/ 120 h 465"/>
                <a:gd name="T2" fmla="*/ 139 w 334"/>
                <a:gd name="T3" fmla="*/ 124 h 465"/>
                <a:gd name="T4" fmla="*/ 32 w 334"/>
                <a:gd name="T5" fmla="*/ 159 h 465"/>
                <a:gd name="T6" fmla="*/ 10 w 334"/>
                <a:gd name="T7" fmla="*/ 227 h 465"/>
                <a:gd name="T8" fmla="*/ 67 w 334"/>
                <a:gd name="T9" fmla="*/ 266 h 465"/>
                <a:gd name="T10" fmla="*/ 94 w 334"/>
                <a:gd name="T11" fmla="*/ 257 h 465"/>
                <a:gd name="T12" fmla="*/ 100 w 334"/>
                <a:gd name="T13" fmla="*/ 264 h 465"/>
                <a:gd name="T14" fmla="*/ 167 w 334"/>
                <a:gd name="T15" fmla="*/ 442 h 465"/>
                <a:gd name="T16" fmla="*/ 216 w 334"/>
                <a:gd name="T17" fmla="*/ 452 h 465"/>
                <a:gd name="T18" fmla="*/ 220 w 334"/>
                <a:gd name="T19" fmla="*/ 403 h 465"/>
                <a:gd name="T20" fmla="*/ 161 w 334"/>
                <a:gd name="T21" fmla="*/ 235 h 465"/>
                <a:gd name="T22" fmla="*/ 174 w 334"/>
                <a:gd name="T23" fmla="*/ 231 h 465"/>
                <a:gd name="T24" fmla="*/ 187 w 334"/>
                <a:gd name="T25" fmla="*/ 226 h 465"/>
                <a:gd name="T26" fmla="*/ 334 w 334"/>
                <a:gd name="T27" fmla="*/ 267 h 465"/>
                <a:gd name="T28" fmla="*/ 267 w 334"/>
                <a:gd name="T29" fmla="*/ 156 h 465"/>
                <a:gd name="T30" fmla="*/ 246 w 334"/>
                <a:gd name="T31" fmla="*/ 0 h 465"/>
                <a:gd name="T32" fmla="*/ 152 w 334"/>
                <a:gd name="T33" fmla="*/ 12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465">
                  <a:moveTo>
                    <a:pt x="152" y="120"/>
                  </a:moveTo>
                  <a:cubicBezTo>
                    <a:pt x="150" y="120"/>
                    <a:pt x="141" y="123"/>
                    <a:pt x="139" y="124"/>
                  </a:cubicBezTo>
                  <a:cubicBezTo>
                    <a:pt x="93" y="139"/>
                    <a:pt x="32" y="159"/>
                    <a:pt x="32" y="159"/>
                  </a:cubicBezTo>
                  <a:cubicBezTo>
                    <a:pt x="7" y="167"/>
                    <a:pt x="0" y="196"/>
                    <a:pt x="10" y="227"/>
                  </a:cubicBezTo>
                  <a:cubicBezTo>
                    <a:pt x="20" y="258"/>
                    <a:pt x="42" y="274"/>
                    <a:pt x="67" y="266"/>
                  </a:cubicBezTo>
                  <a:cubicBezTo>
                    <a:pt x="94" y="257"/>
                    <a:pt x="94" y="257"/>
                    <a:pt x="94" y="257"/>
                  </a:cubicBezTo>
                  <a:cubicBezTo>
                    <a:pt x="95" y="258"/>
                    <a:pt x="99" y="263"/>
                    <a:pt x="100" y="264"/>
                  </a:cubicBezTo>
                  <a:cubicBezTo>
                    <a:pt x="167" y="442"/>
                    <a:pt x="167" y="442"/>
                    <a:pt x="167" y="442"/>
                  </a:cubicBezTo>
                  <a:cubicBezTo>
                    <a:pt x="180" y="465"/>
                    <a:pt x="201" y="463"/>
                    <a:pt x="216" y="452"/>
                  </a:cubicBezTo>
                  <a:cubicBezTo>
                    <a:pt x="231" y="441"/>
                    <a:pt x="231" y="426"/>
                    <a:pt x="220" y="403"/>
                  </a:cubicBezTo>
                  <a:cubicBezTo>
                    <a:pt x="161" y="235"/>
                    <a:pt x="161" y="235"/>
                    <a:pt x="161" y="235"/>
                  </a:cubicBezTo>
                  <a:cubicBezTo>
                    <a:pt x="174" y="231"/>
                    <a:pt x="174" y="231"/>
                    <a:pt x="174" y="231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230" y="218"/>
                    <a:pt x="297" y="257"/>
                    <a:pt x="334" y="267"/>
                  </a:cubicBezTo>
                  <a:cubicBezTo>
                    <a:pt x="311" y="238"/>
                    <a:pt x="282" y="200"/>
                    <a:pt x="267" y="156"/>
                  </a:cubicBezTo>
                  <a:cubicBezTo>
                    <a:pt x="250" y="104"/>
                    <a:pt x="242" y="40"/>
                    <a:pt x="246" y="0"/>
                  </a:cubicBezTo>
                  <a:cubicBezTo>
                    <a:pt x="222" y="31"/>
                    <a:pt x="194" y="100"/>
                    <a:pt x="152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3921126" y="1308100"/>
              <a:ext cx="171450" cy="354013"/>
            </a:xfrm>
            <a:custGeom>
              <a:avLst/>
              <a:gdLst>
                <a:gd name="T0" fmla="*/ 27 w 155"/>
                <a:gd name="T1" fmla="*/ 9 h 320"/>
                <a:gd name="T2" fmla="*/ 13 w 155"/>
                <a:gd name="T3" fmla="*/ 129 h 320"/>
                <a:gd name="T4" fmla="*/ 20 w 155"/>
                <a:gd name="T5" fmla="*/ 126 h 320"/>
                <a:gd name="T6" fmla="*/ 76 w 155"/>
                <a:gd name="T7" fmla="*/ 161 h 320"/>
                <a:gd name="T8" fmla="*/ 52 w 155"/>
                <a:gd name="T9" fmla="*/ 222 h 320"/>
                <a:gd name="T10" fmla="*/ 44 w 155"/>
                <a:gd name="T11" fmla="*/ 224 h 320"/>
                <a:gd name="T12" fmla="*/ 126 w 155"/>
                <a:gd name="T13" fmla="*/ 313 h 320"/>
                <a:gd name="T14" fmla="*/ 127 w 155"/>
                <a:gd name="T15" fmla="*/ 144 h 320"/>
                <a:gd name="T16" fmla="*/ 27 w 155"/>
                <a:gd name="T17" fmla="*/ 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320">
                  <a:moveTo>
                    <a:pt x="27" y="9"/>
                  </a:moveTo>
                  <a:cubicBezTo>
                    <a:pt x="4" y="16"/>
                    <a:pt x="0" y="66"/>
                    <a:pt x="13" y="129"/>
                  </a:cubicBezTo>
                  <a:cubicBezTo>
                    <a:pt x="15" y="128"/>
                    <a:pt x="17" y="126"/>
                    <a:pt x="20" y="126"/>
                  </a:cubicBezTo>
                  <a:cubicBezTo>
                    <a:pt x="43" y="118"/>
                    <a:pt x="68" y="134"/>
                    <a:pt x="76" y="161"/>
                  </a:cubicBezTo>
                  <a:cubicBezTo>
                    <a:pt x="85" y="188"/>
                    <a:pt x="74" y="215"/>
                    <a:pt x="52" y="222"/>
                  </a:cubicBezTo>
                  <a:cubicBezTo>
                    <a:pt x="49" y="223"/>
                    <a:pt x="47" y="224"/>
                    <a:pt x="44" y="224"/>
                  </a:cubicBezTo>
                  <a:cubicBezTo>
                    <a:pt x="70" y="282"/>
                    <a:pt x="104" y="320"/>
                    <a:pt x="126" y="313"/>
                  </a:cubicBezTo>
                  <a:cubicBezTo>
                    <a:pt x="155" y="303"/>
                    <a:pt x="155" y="228"/>
                    <a:pt x="127" y="144"/>
                  </a:cubicBezTo>
                  <a:cubicBezTo>
                    <a:pt x="100" y="60"/>
                    <a:pt x="55" y="0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4111626" y="1081088"/>
              <a:ext cx="369888" cy="654050"/>
            </a:xfrm>
            <a:custGeom>
              <a:avLst/>
              <a:gdLst>
                <a:gd name="T0" fmla="*/ 149 w 334"/>
                <a:gd name="T1" fmla="*/ 553 h 591"/>
                <a:gd name="T2" fmla="*/ 0 w 334"/>
                <a:gd name="T3" fmla="*/ 73 h 591"/>
                <a:gd name="T4" fmla="*/ 38 w 334"/>
                <a:gd name="T5" fmla="*/ 0 h 591"/>
                <a:gd name="T6" fmla="*/ 222 w 334"/>
                <a:gd name="T7" fmla="*/ 591 h 591"/>
                <a:gd name="T8" fmla="*/ 149 w 334"/>
                <a:gd name="T9" fmla="*/ 55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591">
                  <a:moveTo>
                    <a:pt x="149" y="553"/>
                  </a:moveTo>
                  <a:cubicBezTo>
                    <a:pt x="240" y="379"/>
                    <a:pt x="173" y="164"/>
                    <a:pt x="0" y="7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2" y="113"/>
                    <a:pt x="334" y="377"/>
                    <a:pt x="222" y="591"/>
                  </a:cubicBezTo>
                  <a:lnTo>
                    <a:pt x="149" y="5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4025901" y="1243013"/>
              <a:ext cx="247650" cy="407988"/>
            </a:xfrm>
            <a:custGeom>
              <a:avLst/>
              <a:gdLst>
                <a:gd name="T0" fmla="*/ 81 w 224"/>
                <a:gd name="T1" fmla="*/ 331 h 369"/>
                <a:gd name="T2" fmla="*/ 0 w 224"/>
                <a:gd name="T3" fmla="*/ 72 h 369"/>
                <a:gd name="T4" fmla="*/ 39 w 224"/>
                <a:gd name="T5" fmla="*/ 0 h 369"/>
                <a:gd name="T6" fmla="*/ 154 w 224"/>
                <a:gd name="T7" fmla="*/ 369 h 369"/>
                <a:gd name="T8" fmla="*/ 81 w 224"/>
                <a:gd name="T9" fmla="*/ 3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9">
                  <a:moveTo>
                    <a:pt x="81" y="331"/>
                  </a:moveTo>
                  <a:cubicBezTo>
                    <a:pt x="130" y="237"/>
                    <a:pt x="94" y="121"/>
                    <a:pt x="0" y="7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72" y="70"/>
                    <a:pt x="224" y="235"/>
                    <a:pt x="154" y="369"/>
                  </a:cubicBezTo>
                  <a:lnTo>
                    <a:pt x="81" y="3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25656" y="4553242"/>
            <a:ext cx="662517" cy="535806"/>
            <a:chOff x="384175" y="2684462"/>
            <a:chExt cx="1135063" cy="1223964"/>
          </a:xfrm>
          <a:solidFill>
            <a:schemeClr val="tx2"/>
          </a:solidFill>
        </p:grpSpPr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436563" y="2684462"/>
              <a:ext cx="339725" cy="3397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1141413" y="2684462"/>
              <a:ext cx="341313" cy="3397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965200" y="3065463"/>
              <a:ext cx="554038" cy="842963"/>
            </a:xfrm>
            <a:custGeom>
              <a:avLst/>
              <a:gdLst>
                <a:gd name="T0" fmla="*/ 435 w 496"/>
                <a:gd name="T1" fmla="*/ 0 h 756"/>
                <a:gd name="T2" fmla="*/ 420 w 496"/>
                <a:gd name="T3" fmla="*/ 0 h 756"/>
                <a:gd name="T4" fmla="*/ 176 w 496"/>
                <a:gd name="T5" fmla="*/ 1 h 756"/>
                <a:gd name="T6" fmla="*/ 132 w 496"/>
                <a:gd name="T7" fmla="*/ 23 h 756"/>
                <a:gd name="T8" fmla="*/ 0 w 496"/>
                <a:gd name="T9" fmla="*/ 178 h 756"/>
                <a:gd name="T10" fmla="*/ 44 w 496"/>
                <a:gd name="T11" fmla="*/ 229 h 756"/>
                <a:gd name="T12" fmla="*/ 63 w 496"/>
                <a:gd name="T13" fmla="*/ 293 h 756"/>
                <a:gd name="T14" fmla="*/ 176 w 496"/>
                <a:gd name="T15" fmla="*/ 160 h 756"/>
                <a:gd name="T16" fmla="*/ 176 w 496"/>
                <a:gd name="T17" fmla="*/ 405 h 756"/>
                <a:gd name="T18" fmla="*/ 176 w 496"/>
                <a:gd name="T19" fmla="*/ 511 h 756"/>
                <a:gd name="T20" fmla="*/ 176 w 496"/>
                <a:gd name="T21" fmla="*/ 692 h 756"/>
                <a:gd name="T22" fmla="*/ 237 w 496"/>
                <a:gd name="T23" fmla="*/ 756 h 756"/>
                <a:gd name="T24" fmla="*/ 298 w 496"/>
                <a:gd name="T25" fmla="*/ 692 h 756"/>
                <a:gd name="T26" fmla="*/ 359 w 496"/>
                <a:gd name="T27" fmla="*/ 756 h 756"/>
                <a:gd name="T28" fmla="*/ 420 w 496"/>
                <a:gd name="T29" fmla="*/ 692 h 756"/>
                <a:gd name="T30" fmla="*/ 420 w 496"/>
                <a:gd name="T31" fmla="*/ 511 h 756"/>
                <a:gd name="T32" fmla="*/ 420 w 496"/>
                <a:gd name="T33" fmla="*/ 412 h 756"/>
                <a:gd name="T34" fmla="*/ 435 w 496"/>
                <a:gd name="T35" fmla="*/ 414 h 756"/>
                <a:gd name="T36" fmla="*/ 496 w 496"/>
                <a:gd name="T37" fmla="*/ 351 h 756"/>
                <a:gd name="T38" fmla="*/ 496 w 496"/>
                <a:gd name="T39" fmla="*/ 64 h 756"/>
                <a:gd name="T40" fmla="*/ 435 w 496"/>
                <a:gd name="T4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6" h="756">
                  <a:moveTo>
                    <a:pt x="435" y="0"/>
                  </a:moveTo>
                  <a:cubicBezTo>
                    <a:pt x="430" y="0"/>
                    <a:pt x="420" y="0"/>
                    <a:pt x="420" y="0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59" y="2"/>
                    <a:pt x="143" y="10"/>
                    <a:pt x="132" y="2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59" y="247"/>
                    <a:pt x="66" y="271"/>
                    <a:pt x="63" y="293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405"/>
                    <a:pt x="176" y="405"/>
                    <a:pt x="176" y="405"/>
                  </a:cubicBezTo>
                  <a:cubicBezTo>
                    <a:pt x="176" y="511"/>
                    <a:pt x="176" y="511"/>
                    <a:pt x="176" y="511"/>
                  </a:cubicBezTo>
                  <a:cubicBezTo>
                    <a:pt x="176" y="692"/>
                    <a:pt x="176" y="692"/>
                    <a:pt x="176" y="692"/>
                  </a:cubicBezTo>
                  <a:cubicBezTo>
                    <a:pt x="176" y="727"/>
                    <a:pt x="203" y="756"/>
                    <a:pt x="237" y="756"/>
                  </a:cubicBezTo>
                  <a:cubicBezTo>
                    <a:pt x="271" y="756"/>
                    <a:pt x="298" y="727"/>
                    <a:pt x="298" y="692"/>
                  </a:cubicBezTo>
                  <a:cubicBezTo>
                    <a:pt x="298" y="727"/>
                    <a:pt x="326" y="756"/>
                    <a:pt x="359" y="756"/>
                  </a:cubicBezTo>
                  <a:cubicBezTo>
                    <a:pt x="393" y="756"/>
                    <a:pt x="420" y="727"/>
                    <a:pt x="420" y="692"/>
                  </a:cubicBezTo>
                  <a:cubicBezTo>
                    <a:pt x="420" y="511"/>
                    <a:pt x="420" y="511"/>
                    <a:pt x="420" y="511"/>
                  </a:cubicBezTo>
                  <a:cubicBezTo>
                    <a:pt x="420" y="412"/>
                    <a:pt x="420" y="412"/>
                    <a:pt x="420" y="412"/>
                  </a:cubicBezTo>
                  <a:cubicBezTo>
                    <a:pt x="425" y="413"/>
                    <a:pt x="430" y="414"/>
                    <a:pt x="435" y="414"/>
                  </a:cubicBezTo>
                  <a:cubicBezTo>
                    <a:pt x="468" y="414"/>
                    <a:pt x="496" y="386"/>
                    <a:pt x="496" y="351"/>
                  </a:cubicBezTo>
                  <a:cubicBezTo>
                    <a:pt x="496" y="64"/>
                    <a:pt x="496" y="64"/>
                    <a:pt x="496" y="64"/>
                  </a:cubicBezTo>
                  <a:cubicBezTo>
                    <a:pt x="496" y="29"/>
                    <a:pt x="468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384175" y="3065463"/>
              <a:ext cx="638175" cy="842963"/>
            </a:xfrm>
            <a:custGeom>
              <a:avLst/>
              <a:gdLst>
                <a:gd name="T0" fmla="*/ 364 w 573"/>
                <a:gd name="T1" fmla="*/ 23 h 756"/>
                <a:gd name="T2" fmla="*/ 320 w 573"/>
                <a:gd name="T3" fmla="*/ 1 h 756"/>
                <a:gd name="T4" fmla="*/ 76 w 573"/>
                <a:gd name="T5" fmla="*/ 0 h 756"/>
                <a:gd name="T6" fmla="*/ 61 w 573"/>
                <a:gd name="T7" fmla="*/ 0 h 756"/>
                <a:gd name="T8" fmla="*/ 0 w 573"/>
                <a:gd name="T9" fmla="*/ 64 h 756"/>
                <a:gd name="T10" fmla="*/ 0 w 573"/>
                <a:gd name="T11" fmla="*/ 351 h 756"/>
                <a:gd name="T12" fmla="*/ 61 w 573"/>
                <a:gd name="T13" fmla="*/ 414 h 756"/>
                <a:gd name="T14" fmla="*/ 76 w 573"/>
                <a:gd name="T15" fmla="*/ 412 h 756"/>
                <a:gd name="T16" fmla="*/ 76 w 573"/>
                <a:gd name="T17" fmla="*/ 511 h 756"/>
                <a:gd name="T18" fmla="*/ 76 w 573"/>
                <a:gd name="T19" fmla="*/ 692 h 756"/>
                <a:gd name="T20" fmla="*/ 137 w 573"/>
                <a:gd name="T21" fmla="*/ 756 h 756"/>
                <a:gd name="T22" fmla="*/ 198 w 573"/>
                <a:gd name="T23" fmla="*/ 692 h 756"/>
                <a:gd name="T24" fmla="*/ 259 w 573"/>
                <a:gd name="T25" fmla="*/ 756 h 756"/>
                <a:gd name="T26" fmla="*/ 320 w 573"/>
                <a:gd name="T27" fmla="*/ 692 h 756"/>
                <a:gd name="T28" fmla="*/ 320 w 573"/>
                <a:gd name="T29" fmla="*/ 511 h 756"/>
                <a:gd name="T30" fmla="*/ 320 w 573"/>
                <a:gd name="T31" fmla="*/ 405 h 756"/>
                <a:gd name="T32" fmla="*/ 320 w 573"/>
                <a:gd name="T33" fmla="*/ 160 h 756"/>
                <a:gd name="T34" fmla="*/ 457 w 573"/>
                <a:gd name="T35" fmla="*/ 321 h 756"/>
                <a:gd name="T36" fmla="*/ 545 w 573"/>
                <a:gd name="T37" fmla="*/ 330 h 756"/>
                <a:gd name="T38" fmla="*/ 550 w 573"/>
                <a:gd name="T39" fmla="*/ 242 h 756"/>
                <a:gd name="T40" fmla="*/ 364 w 573"/>
                <a:gd name="T41" fmla="*/ 2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3" h="756">
                  <a:moveTo>
                    <a:pt x="364" y="23"/>
                  </a:moveTo>
                  <a:cubicBezTo>
                    <a:pt x="353" y="10"/>
                    <a:pt x="337" y="2"/>
                    <a:pt x="32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66" y="0"/>
                    <a:pt x="61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86"/>
                    <a:pt x="28" y="414"/>
                    <a:pt x="61" y="414"/>
                  </a:cubicBezTo>
                  <a:cubicBezTo>
                    <a:pt x="66" y="414"/>
                    <a:pt x="71" y="413"/>
                    <a:pt x="76" y="412"/>
                  </a:cubicBezTo>
                  <a:cubicBezTo>
                    <a:pt x="76" y="511"/>
                    <a:pt x="76" y="511"/>
                    <a:pt x="76" y="511"/>
                  </a:cubicBezTo>
                  <a:cubicBezTo>
                    <a:pt x="76" y="692"/>
                    <a:pt x="76" y="692"/>
                    <a:pt x="76" y="692"/>
                  </a:cubicBezTo>
                  <a:cubicBezTo>
                    <a:pt x="76" y="727"/>
                    <a:pt x="103" y="756"/>
                    <a:pt x="137" y="756"/>
                  </a:cubicBezTo>
                  <a:cubicBezTo>
                    <a:pt x="171" y="756"/>
                    <a:pt x="198" y="727"/>
                    <a:pt x="198" y="692"/>
                  </a:cubicBezTo>
                  <a:cubicBezTo>
                    <a:pt x="198" y="727"/>
                    <a:pt x="226" y="756"/>
                    <a:pt x="259" y="756"/>
                  </a:cubicBezTo>
                  <a:cubicBezTo>
                    <a:pt x="293" y="756"/>
                    <a:pt x="320" y="727"/>
                    <a:pt x="320" y="692"/>
                  </a:cubicBezTo>
                  <a:cubicBezTo>
                    <a:pt x="320" y="511"/>
                    <a:pt x="320" y="511"/>
                    <a:pt x="320" y="511"/>
                  </a:cubicBezTo>
                  <a:cubicBezTo>
                    <a:pt x="320" y="405"/>
                    <a:pt x="320" y="405"/>
                    <a:pt x="320" y="405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80" y="348"/>
                    <a:pt x="519" y="351"/>
                    <a:pt x="545" y="330"/>
                  </a:cubicBezTo>
                  <a:cubicBezTo>
                    <a:pt x="571" y="308"/>
                    <a:pt x="573" y="268"/>
                    <a:pt x="550" y="242"/>
                  </a:cubicBezTo>
                  <a:lnTo>
                    <a:pt x="36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953833" y="2073162"/>
            <a:ext cx="642111" cy="452208"/>
            <a:chOff x="379413" y="4395788"/>
            <a:chExt cx="1847851" cy="1735138"/>
          </a:xfrm>
        </p:grpSpPr>
        <p:sp>
          <p:nvSpPr>
            <p:cNvPr id="61" name="Freeform 71"/>
            <p:cNvSpPr>
              <a:spLocks/>
            </p:cNvSpPr>
            <p:nvPr/>
          </p:nvSpPr>
          <p:spPr bwMode="auto">
            <a:xfrm>
              <a:off x="577851" y="5513388"/>
              <a:ext cx="473075" cy="617538"/>
            </a:xfrm>
            <a:custGeom>
              <a:avLst/>
              <a:gdLst>
                <a:gd name="T0" fmla="*/ 88 w 126"/>
                <a:gd name="T1" fmla="*/ 87 h 165"/>
                <a:gd name="T2" fmla="*/ 110 w 126"/>
                <a:gd name="T3" fmla="*/ 47 h 165"/>
                <a:gd name="T4" fmla="*/ 63 w 126"/>
                <a:gd name="T5" fmla="*/ 0 h 165"/>
                <a:gd name="T6" fmla="*/ 16 w 126"/>
                <a:gd name="T7" fmla="*/ 47 h 165"/>
                <a:gd name="T8" fmla="*/ 38 w 126"/>
                <a:gd name="T9" fmla="*/ 87 h 165"/>
                <a:gd name="T10" fmla="*/ 0 w 126"/>
                <a:gd name="T11" fmla="*/ 145 h 165"/>
                <a:gd name="T12" fmla="*/ 0 w 126"/>
                <a:gd name="T13" fmla="*/ 165 h 165"/>
                <a:gd name="T14" fmla="*/ 126 w 126"/>
                <a:gd name="T15" fmla="*/ 165 h 165"/>
                <a:gd name="T16" fmla="*/ 126 w 126"/>
                <a:gd name="T17" fmla="*/ 145 h 165"/>
                <a:gd name="T18" fmla="*/ 88 w 126"/>
                <a:gd name="T19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65">
                  <a:moveTo>
                    <a:pt x="88" y="87"/>
                  </a:moveTo>
                  <a:cubicBezTo>
                    <a:pt x="101" y="79"/>
                    <a:pt x="110" y="64"/>
                    <a:pt x="110" y="47"/>
                  </a:cubicBezTo>
                  <a:cubicBezTo>
                    <a:pt x="110" y="21"/>
                    <a:pt x="89" y="0"/>
                    <a:pt x="63" y="0"/>
                  </a:cubicBezTo>
                  <a:cubicBezTo>
                    <a:pt x="37" y="0"/>
                    <a:pt x="16" y="21"/>
                    <a:pt x="16" y="47"/>
                  </a:cubicBezTo>
                  <a:cubicBezTo>
                    <a:pt x="16" y="64"/>
                    <a:pt x="25" y="79"/>
                    <a:pt x="38" y="87"/>
                  </a:cubicBezTo>
                  <a:cubicBezTo>
                    <a:pt x="15" y="97"/>
                    <a:pt x="0" y="119"/>
                    <a:pt x="0" y="14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6" y="119"/>
                    <a:pt x="110" y="97"/>
                    <a:pt x="88" y="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auto">
            <a:xfrm>
              <a:off x="1381126" y="5026026"/>
              <a:ext cx="846138" cy="1104900"/>
            </a:xfrm>
            <a:custGeom>
              <a:avLst/>
              <a:gdLst>
                <a:gd name="T0" fmla="*/ 158 w 226"/>
                <a:gd name="T1" fmla="*/ 155 h 295"/>
                <a:gd name="T2" fmla="*/ 197 w 226"/>
                <a:gd name="T3" fmla="*/ 84 h 295"/>
                <a:gd name="T4" fmla="*/ 113 w 226"/>
                <a:gd name="T5" fmla="*/ 0 h 295"/>
                <a:gd name="T6" fmla="*/ 29 w 226"/>
                <a:gd name="T7" fmla="*/ 84 h 295"/>
                <a:gd name="T8" fmla="*/ 68 w 226"/>
                <a:gd name="T9" fmla="*/ 155 h 295"/>
                <a:gd name="T10" fmla="*/ 0 w 226"/>
                <a:gd name="T11" fmla="*/ 259 h 295"/>
                <a:gd name="T12" fmla="*/ 0 w 226"/>
                <a:gd name="T13" fmla="*/ 295 h 295"/>
                <a:gd name="T14" fmla="*/ 226 w 226"/>
                <a:gd name="T15" fmla="*/ 295 h 295"/>
                <a:gd name="T16" fmla="*/ 226 w 226"/>
                <a:gd name="T17" fmla="*/ 259 h 295"/>
                <a:gd name="T18" fmla="*/ 158 w 226"/>
                <a:gd name="T19" fmla="*/ 15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95">
                  <a:moveTo>
                    <a:pt x="158" y="155"/>
                  </a:moveTo>
                  <a:cubicBezTo>
                    <a:pt x="181" y="140"/>
                    <a:pt x="197" y="114"/>
                    <a:pt x="197" y="84"/>
                  </a:cubicBezTo>
                  <a:cubicBezTo>
                    <a:pt x="197" y="38"/>
                    <a:pt x="159" y="0"/>
                    <a:pt x="113" y="0"/>
                  </a:cubicBezTo>
                  <a:cubicBezTo>
                    <a:pt x="66" y="0"/>
                    <a:pt x="29" y="38"/>
                    <a:pt x="29" y="84"/>
                  </a:cubicBezTo>
                  <a:cubicBezTo>
                    <a:pt x="29" y="114"/>
                    <a:pt x="45" y="140"/>
                    <a:pt x="68" y="155"/>
                  </a:cubicBezTo>
                  <a:cubicBezTo>
                    <a:pt x="28" y="173"/>
                    <a:pt x="0" y="212"/>
                    <a:pt x="0" y="259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26" y="295"/>
                    <a:pt x="226" y="295"/>
                    <a:pt x="226" y="295"/>
                  </a:cubicBezTo>
                  <a:cubicBezTo>
                    <a:pt x="226" y="259"/>
                    <a:pt x="226" y="259"/>
                    <a:pt x="226" y="259"/>
                  </a:cubicBezTo>
                  <a:cubicBezTo>
                    <a:pt x="226" y="212"/>
                    <a:pt x="198" y="173"/>
                    <a:pt x="158" y="15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3"/>
            <p:cNvSpPr>
              <a:spLocks noEditPoints="1"/>
            </p:cNvSpPr>
            <p:nvPr/>
          </p:nvSpPr>
          <p:spPr bwMode="auto">
            <a:xfrm>
              <a:off x="379413" y="4395788"/>
              <a:ext cx="1060450" cy="955675"/>
            </a:xfrm>
            <a:custGeom>
              <a:avLst/>
              <a:gdLst>
                <a:gd name="T0" fmla="*/ 272 w 283"/>
                <a:gd name="T1" fmla="*/ 242 h 255"/>
                <a:gd name="T2" fmla="*/ 247 w 283"/>
                <a:gd name="T3" fmla="*/ 206 h 255"/>
                <a:gd name="T4" fmla="*/ 283 w 283"/>
                <a:gd name="T5" fmla="*/ 123 h 255"/>
                <a:gd name="T6" fmla="*/ 141 w 283"/>
                <a:gd name="T7" fmla="*/ 0 h 255"/>
                <a:gd name="T8" fmla="*/ 0 w 283"/>
                <a:gd name="T9" fmla="*/ 123 h 255"/>
                <a:gd name="T10" fmla="*/ 141 w 283"/>
                <a:gd name="T11" fmla="*/ 245 h 255"/>
                <a:gd name="T12" fmla="*/ 208 w 283"/>
                <a:gd name="T13" fmla="*/ 232 h 255"/>
                <a:gd name="T14" fmla="*/ 261 w 283"/>
                <a:gd name="T15" fmla="*/ 255 h 255"/>
                <a:gd name="T16" fmla="*/ 268 w 283"/>
                <a:gd name="T17" fmla="*/ 255 h 255"/>
                <a:gd name="T18" fmla="*/ 274 w 283"/>
                <a:gd name="T19" fmla="*/ 249 h 255"/>
                <a:gd name="T20" fmla="*/ 272 w 283"/>
                <a:gd name="T21" fmla="*/ 242 h 255"/>
                <a:gd name="T22" fmla="*/ 212 w 283"/>
                <a:gd name="T23" fmla="*/ 187 h 255"/>
                <a:gd name="T24" fmla="*/ 62 w 283"/>
                <a:gd name="T25" fmla="*/ 187 h 255"/>
                <a:gd name="T26" fmla="*/ 55 w 283"/>
                <a:gd name="T27" fmla="*/ 180 h 255"/>
                <a:gd name="T28" fmla="*/ 62 w 283"/>
                <a:gd name="T29" fmla="*/ 172 h 255"/>
                <a:gd name="T30" fmla="*/ 212 w 283"/>
                <a:gd name="T31" fmla="*/ 172 h 255"/>
                <a:gd name="T32" fmla="*/ 219 w 283"/>
                <a:gd name="T33" fmla="*/ 180 h 255"/>
                <a:gd name="T34" fmla="*/ 212 w 283"/>
                <a:gd name="T35" fmla="*/ 187 h 255"/>
                <a:gd name="T36" fmla="*/ 212 w 283"/>
                <a:gd name="T37" fmla="*/ 135 h 255"/>
                <a:gd name="T38" fmla="*/ 62 w 283"/>
                <a:gd name="T39" fmla="*/ 135 h 255"/>
                <a:gd name="T40" fmla="*/ 55 w 283"/>
                <a:gd name="T41" fmla="*/ 128 h 255"/>
                <a:gd name="T42" fmla="*/ 62 w 283"/>
                <a:gd name="T43" fmla="*/ 120 h 255"/>
                <a:gd name="T44" fmla="*/ 212 w 283"/>
                <a:gd name="T45" fmla="*/ 120 h 255"/>
                <a:gd name="T46" fmla="*/ 219 w 283"/>
                <a:gd name="T47" fmla="*/ 128 h 255"/>
                <a:gd name="T48" fmla="*/ 212 w 283"/>
                <a:gd name="T49" fmla="*/ 135 h 255"/>
                <a:gd name="T50" fmla="*/ 212 w 283"/>
                <a:gd name="T51" fmla="*/ 83 h 255"/>
                <a:gd name="T52" fmla="*/ 62 w 283"/>
                <a:gd name="T53" fmla="*/ 83 h 255"/>
                <a:gd name="T54" fmla="*/ 55 w 283"/>
                <a:gd name="T55" fmla="*/ 76 h 255"/>
                <a:gd name="T56" fmla="*/ 62 w 283"/>
                <a:gd name="T57" fmla="*/ 69 h 255"/>
                <a:gd name="T58" fmla="*/ 212 w 283"/>
                <a:gd name="T59" fmla="*/ 69 h 255"/>
                <a:gd name="T60" fmla="*/ 219 w 283"/>
                <a:gd name="T61" fmla="*/ 76 h 255"/>
                <a:gd name="T62" fmla="*/ 212 w 283"/>
                <a:gd name="T63" fmla="*/ 8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3" h="255">
                  <a:moveTo>
                    <a:pt x="272" y="242"/>
                  </a:moveTo>
                  <a:cubicBezTo>
                    <a:pt x="271" y="241"/>
                    <a:pt x="253" y="228"/>
                    <a:pt x="247" y="206"/>
                  </a:cubicBezTo>
                  <a:cubicBezTo>
                    <a:pt x="270" y="184"/>
                    <a:pt x="283" y="154"/>
                    <a:pt x="283" y="123"/>
                  </a:cubicBezTo>
                  <a:cubicBezTo>
                    <a:pt x="283" y="53"/>
                    <a:pt x="222" y="0"/>
                    <a:pt x="141" y="0"/>
                  </a:cubicBezTo>
                  <a:cubicBezTo>
                    <a:pt x="61" y="0"/>
                    <a:pt x="0" y="53"/>
                    <a:pt x="0" y="123"/>
                  </a:cubicBezTo>
                  <a:cubicBezTo>
                    <a:pt x="0" y="192"/>
                    <a:pt x="61" y="245"/>
                    <a:pt x="141" y="245"/>
                  </a:cubicBezTo>
                  <a:cubicBezTo>
                    <a:pt x="166" y="245"/>
                    <a:pt x="188" y="241"/>
                    <a:pt x="208" y="232"/>
                  </a:cubicBezTo>
                  <a:cubicBezTo>
                    <a:pt x="216" y="241"/>
                    <a:pt x="232" y="255"/>
                    <a:pt x="261" y="255"/>
                  </a:cubicBezTo>
                  <a:cubicBezTo>
                    <a:pt x="263" y="255"/>
                    <a:pt x="266" y="255"/>
                    <a:pt x="268" y="255"/>
                  </a:cubicBezTo>
                  <a:cubicBezTo>
                    <a:pt x="271" y="255"/>
                    <a:pt x="274" y="252"/>
                    <a:pt x="274" y="249"/>
                  </a:cubicBezTo>
                  <a:cubicBezTo>
                    <a:pt x="275" y="247"/>
                    <a:pt x="274" y="243"/>
                    <a:pt x="272" y="242"/>
                  </a:cubicBezTo>
                  <a:close/>
                  <a:moveTo>
                    <a:pt x="212" y="187"/>
                  </a:moveTo>
                  <a:cubicBezTo>
                    <a:pt x="62" y="187"/>
                    <a:pt x="62" y="187"/>
                    <a:pt x="62" y="187"/>
                  </a:cubicBezTo>
                  <a:cubicBezTo>
                    <a:pt x="58" y="187"/>
                    <a:pt x="55" y="184"/>
                    <a:pt x="55" y="180"/>
                  </a:cubicBezTo>
                  <a:cubicBezTo>
                    <a:pt x="55" y="175"/>
                    <a:pt x="58" y="172"/>
                    <a:pt x="62" y="172"/>
                  </a:cubicBezTo>
                  <a:cubicBezTo>
                    <a:pt x="212" y="172"/>
                    <a:pt x="212" y="172"/>
                    <a:pt x="212" y="172"/>
                  </a:cubicBezTo>
                  <a:cubicBezTo>
                    <a:pt x="216" y="172"/>
                    <a:pt x="219" y="175"/>
                    <a:pt x="219" y="180"/>
                  </a:cubicBezTo>
                  <a:cubicBezTo>
                    <a:pt x="219" y="184"/>
                    <a:pt x="216" y="187"/>
                    <a:pt x="212" y="187"/>
                  </a:cubicBezTo>
                  <a:close/>
                  <a:moveTo>
                    <a:pt x="212" y="135"/>
                  </a:moveTo>
                  <a:cubicBezTo>
                    <a:pt x="62" y="135"/>
                    <a:pt x="62" y="135"/>
                    <a:pt x="62" y="135"/>
                  </a:cubicBezTo>
                  <a:cubicBezTo>
                    <a:pt x="58" y="135"/>
                    <a:pt x="55" y="132"/>
                    <a:pt x="55" y="128"/>
                  </a:cubicBezTo>
                  <a:cubicBezTo>
                    <a:pt x="55" y="124"/>
                    <a:pt x="58" y="120"/>
                    <a:pt x="62" y="120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16" y="120"/>
                    <a:pt x="219" y="124"/>
                    <a:pt x="219" y="128"/>
                  </a:cubicBezTo>
                  <a:cubicBezTo>
                    <a:pt x="219" y="132"/>
                    <a:pt x="216" y="135"/>
                    <a:pt x="212" y="135"/>
                  </a:cubicBezTo>
                  <a:close/>
                  <a:moveTo>
                    <a:pt x="212" y="83"/>
                  </a:moveTo>
                  <a:cubicBezTo>
                    <a:pt x="62" y="83"/>
                    <a:pt x="62" y="83"/>
                    <a:pt x="62" y="83"/>
                  </a:cubicBezTo>
                  <a:cubicBezTo>
                    <a:pt x="58" y="83"/>
                    <a:pt x="55" y="80"/>
                    <a:pt x="55" y="76"/>
                  </a:cubicBezTo>
                  <a:cubicBezTo>
                    <a:pt x="55" y="72"/>
                    <a:pt x="58" y="69"/>
                    <a:pt x="6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6" y="69"/>
                    <a:pt x="219" y="72"/>
                    <a:pt x="219" y="76"/>
                  </a:cubicBezTo>
                  <a:cubicBezTo>
                    <a:pt x="219" y="80"/>
                    <a:pt x="216" y="83"/>
                    <a:pt x="212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2A8611DE-1464-4C2B-B743-2F5AE6CDED56}"/>
              </a:ext>
            </a:extLst>
          </p:cNvPr>
          <p:cNvGrpSpPr/>
          <p:nvPr/>
        </p:nvGrpSpPr>
        <p:grpSpPr>
          <a:xfrm>
            <a:off x="2" y="6714000"/>
            <a:ext cx="12191999" cy="144000"/>
            <a:chOff x="4115999" y="1098000"/>
            <a:chExt cx="3960001" cy="54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20517646-8FBC-474E-9529-CC87E4EA619E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74839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24F380B7-5834-4E0E-BE56-6450ED33316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44" name="Picture 43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44"/>
          <p:cNvSpPr/>
          <p:nvPr/>
        </p:nvSpPr>
        <p:spPr>
          <a:xfrm>
            <a:off x="9829800" y="2694857"/>
            <a:ext cx="2299849" cy="1496143"/>
          </a:xfrm>
          <a:custGeom>
            <a:avLst/>
            <a:gdLst>
              <a:gd name="connsiteX0" fmla="*/ 0 w 1107281"/>
              <a:gd name="connsiteY0" fmla="*/ 0 h 442912"/>
              <a:gd name="connsiteX1" fmla="*/ 885825 w 1107281"/>
              <a:gd name="connsiteY1" fmla="*/ 0 h 442912"/>
              <a:gd name="connsiteX2" fmla="*/ 1107281 w 1107281"/>
              <a:gd name="connsiteY2" fmla="*/ 221456 h 442912"/>
              <a:gd name="connsiteX3" fmla="*/ 885825 w 1107281"/>
              <a:gd name="connsiteY3" fmla="*/ 442912 h 442912"/>
              <a:gd name="connsiteX4" fmla="*/ 0 w 1107281"/>
              <a:gd name="connsiteY4" fmla="*/ 442912 h 442912"/>
              <a:gd name="connsiteX5" fmla="*/ 221456 w 1107281"/>
              <a:gd name="connsiteY5" fmla="*/ 221456 h 442912"/>
              <a:gd name="connsiteX6" fmla="*/ 0 w 1107281"/>
              <a:gd name="connsiteY6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281" h="442912">
                <a:moveTo>
                  <a:pt x="0" y="0"/>
                </a:moveTo>
                <a:lnTo>
                  <a:pt x="885825" y="0"/>
                </a:lnTo>
                <a:lnTo>
                  <a:pt x="1107281" y="221456"/>
                </a:lnTo>
                <a:lnTo>
                  <a:pt x="885825" y="442912"/>
                </a:lnTo>
                <a:lnTo>
                  <a:pt x="0" y="442912"/>
                </a:lnTo>
                <a:lnTo>
                  <a:pt x="221456" y="2214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466" tIns="25337" rIns="246793" bIns="25337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dirty="0">
                <a:solidFill>
                  <a:schemeClr val="bg1"/>
                </a:solidFill>
              </a:rPr>
              <a:t>Επίλυση 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dirty="0">
                <a:solidFill>
                  <a:schemeClr val="bg1"/>
                </a:solidFill>
              </a:rPr>
              <a:t>       εντός 90 ημερών</a:t>
            </a:r>
            <a:endParaRPr lang="en-GB" sz="1800" dirty="0">
              <a:solidFill>
                <a:schemeClr val="bg1"/>
              </a:solidFill>
            </a:endParaRP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kite, man, sky&#10;&#10;Description automatically generated">
            <a:extLst>
              <a:ext uri="{FF2B5EF4-FFF2-40B4-BE49-F238E27FC236}">
                <a16:creationId xmlns:a16="http://schemas.microsoft.com/office/drawing/2014/main" xmlns="" id="{04F4A4F9-13C5-F74B-967A-E95D0D65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08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0" name="Picture 9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1" y="76200"/>
            <a:ext cx="1127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Οδηγία EE/2019/2161 </a:t>
            </a:r>
            <a:r>
              <a:rPr lang="el-GR" b="1" dirty="0">
                <a:solidFill>
                  <a:schemeClr val="bg1"/>
                </a:solidFill>
              </a:rPr>
              <a:t>- Νέα Συμφωνία για τους </a:t>
            </a:r>
            <a:r>
              <a:rPr lang="el-GR" b="1" dirty="0" smtClean="0">
                <a:solidFill>
                  <a:schemeClr val="bg1"/>
                </a:solidFill>
              </a:rPr>
              <a:t>καταναλωτές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67536"/>
            <a:ext cx="2619375" cy="20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68257"/>
            <a:ext cx="2511188" cy="2180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67536"/>
            <a:ext cx="2209800" cy="20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74" y="436825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5" y="1306659"/>
            <a:ext cx="4977095" cy="2887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87788" y="1277089"/>
            <a:ext cx="6404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2"/>
                </a:solidFill>
              </a:rPr>
              <a:t>Διαφάνεια στις αξιολογήσεις</a:t>
            </a:r>
          </a:p>
          <a:p>
            <a:pPr marL="533400" indent="-533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2"/>
                </a:solidFill>
              </a:rPr>
              <a:t>Διαφάνεια </a:t>
            </a:r>
            <a:r>
              <a:rPr lang="el-GR" sz="2800" dirty="0">
                <a:solidFill>
                  <a:schemeClr val="tx2"/>
                </a:solidFill>
              </a:rPr>
              <a:t>ως προς το πρόσωπο του </a:t>
            </a:r>
            <a:r>
              <a:rPr lang="el-GR" sz="2800" dirty="0" smtClean="0">
                <a:solidFill>
                  <a:schemeClr val="tx2"/>
                </a:solidFill>
              </a:rPr>
              <a:t>συναλλασσόμενου</a:t>
            </a:r>
            <a:endParaRPr lang="el-GR" sz="2800" dirty="0">
              <a:solidFill>
                <a:schemeClr val="tx2"/>
              </a:solidFill>
            </a:endParaRPr>
          </a:p>
          <a:p>
            <a:pPr marL="533400" indent="-533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tx2"/>
                </a:solidFill>
              </a:rPr>
              <a:t>Διαφάνεια στις </a:t>
            </a:r>
            <a:r>
              <a:rPr lang="el-GR" sz="2800" dirty="0" smtClean="0">
                <a:solidFill>
                  <a:schemeClr val="tx2"/>
                </a:solidFill>
              </a:rPr>
              <a:t>εκπτώσεις</a:t>
            </a:r>
          </a:p>
          <a:p>
            <a:pPr marL="533400" indent="-533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2"/>
                </a:solidFill>
              </a:rPr>
              <a:t>Διαφάνεια στην κατάταξη</a:t>
            </a:r>
          </a:p>
          <a:p>
            <a:pPr marL="533400" indent="-533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2"/>
                </a:solidFill>
              </a:rPr>
              <a:t>Κυρώσεις</a:t>
            </a:r>
          </a:p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46273" y="547255"/>
            <a:ext cx="345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l-GR" dirty="0" err="1">
                <a:solidFill>
                  <a:schemeClr val="bg1"/>
                </a:solidFill>
              </a:rPr>
              <a:t>New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Deal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Consumers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35513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6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93284" y="1143000"/>
            <a:ext cx="6053200" cy="35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l-GR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el-GR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</a:br>
            <a:r>
              <a:rPr lang="el-GR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Ευχαριστούμε για την προσοχή σας!</a:t>
            </a:r>
            <a:br>
              <a:rPr lang="el-GR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</a:br>
            <a:endParaRPr lang="el-GR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4631581"/>
            <a:ext cx="686433" cy="6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9"/>
          <p:cNvSpPr txBox="1"/>
          <p:nvPr/>
        </p:nvSpPr>
        <p:spPr>
          <a:xfrm>
            <a:off x="-37783" y="373156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B788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http://www.kglawfirm.gr/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8" name="Rectangle 7"/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3" name="Picture 12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A1FE394-1E25-45B4-8C38-117C9C5E9A4F}"/>
              </a:ext>
            </a:extLst>
          </p:cNvPr>
          <p:cNvGrpSpPr/>
          <p:nvPr/>
        </p:nvGrpSpPr>
        <p:grpSpPr>
          <a:xfrm>
            <a:off x="-152400" y="362577"/>
            <a:ext cx="11314508" cy="6016073"/>
            <a:chOff x="228600" y="477136"/>
            <a:chExt cx="11314508" cy="60160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62CA5C34-AEAB-4565-8553-966BFF95E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5586" y="496592"/>
              <a:ext cx="1" cy="4941274"/>
            </a:xfrm>
            <a:prstGeom prst="line">
              <a:avLst/>
            </a:prstGeom>
            <a:ln w="44450">
              <a:solidFill>
                <a:srgbClr val="B788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EB320C04-AD47-41B4-9088-8E72BA6F5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5587" y="477136"/>
              <a:ext cx="10117520" cy="38912"/>
            </a:xfrm>
            <a:prstGeom prst="line">
              <a:avLst/>
            </a:prstGeom>
            <a:ln w="44450">
              <a:solidFill>
                <a:srgbClr val="B788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3A7F5A2-C864-49B7-A535-F494A9B12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516048"/>
              <a:ext cx="1" cy="5977161"/>
            </a:xfrm>
            <a:prstGeom prst="line">
              <a:avLst/>
            </a:prstGeom>
            <a:ln w="44450">
              <a:solidFill>
                <a:srgbClr val="B788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6E35D2B-BC4C-4889-BE5E-FA9699181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600" y="6493209"/>
              <a:ext cx="11314508" cy="0"/>
            </a:xfrm>
            <a:prstGeom prst="line">
              <a:avLst/>
            </a:prstGeom>
            <a:ln w="44450">
              <a:solidFill>
                <a:srgbClr val="B788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F79786C-1663-4AFA-9A78-37E50541B0BD}"/>
              </a:ext>
            </a:extLst>
          </p:cNvPr>
          <p:cNvSpPr/>
          <p:nvPr/>
        </p:nvSpPr>
        <p:spPr>
          <a:xfrm>
            <a:off x="781940" y="5342763"/>
            <a:ext cx="525292" cy="525292"/>
          </a:xfrm>
          <a:prstGeom prst="ellipse">
            <a:avLst/>
          </a:prstGeom>
          <a:solidFill>
            <a:schemeClr val="tx2"/>
          </a:solidFill>
          <a:ln w="44450">
            <a:solidFill>
              <a:srgbClr val="B78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4E821A-1C0D-4A42-90B0-FB7F10C0DD2F}"/>
              </a:ext>
            </a:extLst>
          </p:cNvPr>
          <p:cNvSpPr txBox="1"/>
          <p:nvPr/>
        </p:nvSpPr>
        <p:spPr>
          <a:xfrm>
            <a:off x="1630802" y="686515"/>
            <a:ext cx="620975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sz="4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Περιεχόμενα</a:t>
            </a:r>
            <a:endParaRPr lang="en-US" sz="5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7778" y="1445119"/>
            <a:ext cx="9178610" cy="455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Τυπικές υποχρεώσεις ενημέρωσης για συμβάσεις στο ηλεκτρονικό </a:t>
            </a:r>
            <a:r>
              <a:rPr lang="el-GR" sz="2800" dirty="0" smtClean="0">
                <a:solidFill>
                  <a:schemeClr val="tx2"/>
                </a:solidFill>
                <a:latin typeface="Calibri" charset="0"/>
                <a:ea typeface="Times New Roman" charset="0"/>
              </a:rPr>
              <a:t>εμπόριο</a:t>
            </a:r>
            <a:endParaRPr lang="el-GR" sz="3200" dirty="0">
              <a:solidFill>
                <a:schemeClr val="tx2"/>
              </a:solidFill>
              <a:latin typeface="Times New Roman" charset="0"/>
              <a:ea typeface="Times New Roman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sz="2800" dirty="0" smtClean="0">
                <a:solidFill>
                  <a:schemeClr val="tx2"/>
                </a:solidFill>
                <a:latin typeface="Calibri" charset="0"/>
                <a:ea typeface="Times New Roman" charset="0"/>
              </a:rPr>
              <a:t>ΓΟΣ </a:t>
            </a:r>
            <a:r>
              <a:rPr lang="el-GR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(Γενικοί Όροι Συναλλαγών) </a:t>
            </a:r>
            <a:endParaRPr lang="el-GR" sz="2800" dirty="0" smtClean="0">
              <a:solidFill>
                <a:schemeClr val="tx2"/>
              </a:solidFill>
              <a:latin typeface="Calibri" charset="0"/>
              <a:ea typeface="Times New Roman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 startAt="3"/>
            </a:pPr>
            <a:r>
              <a:rPr lang="el-GR" sz="2800" dirty="0" smtClean="0">
                <a:solidFill>
                  <a:schemeClr val="tx2"/>
                </a:solidFill>
                <a:latin typeface="Calibri" charset="0"/>
                <a:ea typeface="Times New Roman" charset="0"/>
              </a:rPr>
              <a:t>Δικαίωμα </a:t>
            </a:r>
            <a:r>
              <a:rPr lang="el-GR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Υπαναχώρησης </a:t>
            </a:r>
            <a:endParaRPr lang="el-GR" sz="2800" dirty="0" smtClean="0">
              <a:solidFill>
                <a:schemeClr val="tx2"/>
              </a:solidFill>
              <a:latin typeface="Calibri" charset="0"/>
              <a:ea typeface="Times New Roman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l-GR" sz="2800" dirty="0" smtClean="0">
                <a:solidFill>
                  <a:schemeClr val="tx2"/>
                </a:solidFill>
                <a:latin typeface="Calibri" charset="0"/>
                <a:ea typeface="Times New Roman" charset="0"/>
              </a:rPr>
              <a:t>Νόμιμη </a:t>
            </a:r>
            <a:r>
              <a:rPr lang="el-GR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και εμπορική εγγύηση </a:t>
            </a:r>
            <a:endParaRPr lang="el-GR" sz="2800" dirty="0" smtClean="0">
              <a:solidFill>
                <a:schemeClr val="tx2"/>
              </a:solidFill>
              <a:latin typeface="Calibri" charset="0"/>
              <a:ea typeface="Times New Roman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l-GR" sz="2800" dirty="0" smtClean="0">
                <a:solidFill>
                  <a:schemeClr val="tx2"/>
                </a:solidFill>
                <a:latin typeface="Calibri" charset="0"/>
                <a:ea typeface="Times New Roman" charset="0"/>
              </a:rPr>
              <a:t>Κώδικες </a:t>
            </a:r>
            <a:r>
              <a:rPr lang="el-GR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Δεοντολογίας – </a:t>
            </a:r>
            <a:r>
              <a:rPr lang="el-GR" sz="2800" dirty="0" smtClean="0">
                <a:solidFill>
                  <a:schemeClr val="tx2"/>
                </a:solidFill>
                <a:latin typeface="Calibri" charset="0"/>
                <a:ea typeface="Times New Roman" charset="0"/>
              </a:rPr>
              <a:t>Αυτορρύθμιση</a:t>
            </a:r>
            <a:endParaRPr lang="en-GB" sz="3200" dirty="0">
              <a:solidFill>
                <a:schemeClr val="tx2"/>
              </a:solidFill>
              <a:latin typeface="Times New Roman" charset="0"/>
              <a:ea typeface="Times New Roman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n-US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ODR</a:t>
            </a:r>
            <a:r>
              <a:rPr lang="el-GR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Online Dispute Resolution</a:t>
            </a:r>
            <a:r>
              <a:rPr lang="el-GR" sz="2800" dirty="0" smtClean="0">
                <a:solidFill>
                  <a:schemeClr val="tx2"/>
                </a:solidFill>
                <a:latin typeface="Calibri" charset="0"/>
                <a:ea typeface="Times New Roman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l-GR" sz="2800" dirty="0" smtClean="0">
                <a:solidFill>
                  <a:schemeClr val="tx2"/>
                </a:solidFill>
                <a:latin typeface="Calibri" charset="0"/>
                <a:ea typeface="Times New Roman" charset="0"/>
              </a:rPr>
              <a:t>Το </a:t>
            </a:r>
            <a:r>
              <a:rPr lang="el-GR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νέο ευρωπαϊκό πλαίσιο </a:t>
            </a:r>
            <a:r>
              <a:rPr lang="el-GR" sz="2800" dirty="0" smtClean="0">
                <a:solidFill>
                  <a:schemeClr val="tx2"/>
                </a:solidFill>
                <a:latin typeface="Calibri" charset="0"/>
                <a:ea typeface="Times New Roman" charset="0"/>
              </a:rPr>
              <a:t>για τα δικαιώματα του καταναλωτή- </a:t>
            </a:r>
            <a:r>
              <a:rPr lang="el-GR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“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New Deal for Consumers</a:t>
            </a:r>
            <a:r>
              <a:rPr lang="el-GR" sz="2800" dirty="0">
                <a:solidFill>
                  <a:schemeClr val="tx2"/>
                </a:solidFill>
                <a:latin typeface="Calibri" charset="0"/>
                <a:ea typeface="Times New Roman" charset="0"/>
              </a:rPr>
              <a:t>”</a:t>
            </a:r>
            <a:endParaRPr lang="en-GB" sz="3200" dirty="0">
              <a:solidFill>
                <a:schemeClr val="tx2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14" name="Picture 13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7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68393"/>
            <a:ext cx="6096001" cy="629084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1" y="3996515"/>
            <a:ext cx="5943600" cy="26964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8"/>
            <a:ext cx="6248400" cy="393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05035" y="6354425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Πηγή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Sweeps 2018, 2019,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Ευρωπαϊκή Επιτροπή</a:t>
            </a:r>
          </a:p>
        </p:txBody>
      </p:sp>
      <p:pic>
        <p:nvPicPr>
          <p:cNvPr id="9" name="Picture 8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2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, kite, man, sky&#10;&#10;Description automatically generated">
            <a:extLst>
              <a:ext uri="{FF2B5EF4-FFF2-40B4-BE49-F238E27FC236}">
                <a16:creationId xmlns:a16="http://schemas.microsoft.com/office/drawing/2014/main" xmlns="" id="{04F4A4F9-13C5-F74B-967A-E95D0D65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sp>
        <p:nvSpPr>
          <p:cNvPr id="20" name="Slide Number Placeholder 1"/>
          <p:cNvSpPr txBox="1">
            <a:spLocks/>
          </p:cNvSpPr>
          <p:nvPr/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l-GR" altLang="el-GR" sz="1600" dirty="0">
              <a:solidFill>
                <a:srgbClr val="1F497D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9561977"/>
              </p:ext>
            </p:extLst>
          </p:nvPr>
        </p:nvGraphicFramePr>
        <p:xfrm>
          <a:off x="233855" y="914400"/>
          <a:ext cx="11500945" cy="491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A8611DE-1464-4C2B-B743-2F5AE6CDED56}"/>
              </a:ext>
            </a:extLst>
          </p:cNvPr>
          <p:cNvGrpSpPr/>
          <p:nvPr/>
        </p:nvGrpSpPr>
        <p:grpSpPr>
          <a:xfrm>
            <a:off x="2" y="6714000"/>
            <a:ext cx="12191999" cy="144000"/>
            <a:chOff x="4115999" y="1098000"/>
            <a:chExt cx="3960001" cy="54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0517646-8FBC-474E-9529-CC87E4EA619E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74839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4F380B7-5834-4E0E-BE56-6450ED33316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05000" y="6248400"/>
            <a:ext cx="1049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*</a:t>
            </a:r>
            <a:r>
              <a:rPr lang="el-GR" sz="1800" dirty="0" smtClean="0">
                <a:solidFill>
                  <a:schemeClr val="tx2"/>
                </a:solidFill>
              </a:rPr>
              <a:t>Πηγή</a:t>
            </a:r>
            <a:r>
              <a:rPr lang="el-GR" sz="1800" dirty="0">
                <a:solidFill>
                  <a:schemeClr val="tx2"/>
                </a:solidFill>
              </a:rPr>
              <a:t>: Ν.2251/1994, </a:t>
            </a:r>
            <a:r>
              <a:rPr lang="el-GR" sz="1800" dirty="0" err="1">
                <a:solidFill>
                  <a:schemeClr val="tx2"/>
                </a:solidFill>
              </a:rPr>
              <a:t>π.δ</a:t>
            </a:r>
            <a:r>
              <a:rPr lang="el-GR" sz="1800" dirty="0">
                <a:solidFill>
                  <a:schemeClr val="tx2"/>
                </a:solidFill>
              </a:rPr>
              <a:t> 131/2003, </a:t>
            </a:r>
            <a:r>
              <a:rPr lang="el-GR" sz="1800" dirty="0" err="1">
                <a:solidFill>
                  <a:schemeClr val="tx2"/>
                </a:solidFill>
              </a:rPr>
              <a:t>π.δ</a:t>
            </a:r>
            <a:r>
              <a:rPr lang="el-GR" sz="1800" dirty="0">
                <a:solidFill>
                  <a:schemeClr val="tx2"/>
                </a:solidFill>
              </a:rPr>
              <a:t> 10/2017, ΥΑ 31619/2017</a:t>
            </a:r>
          </a:p>
        </p:txBody>
      </p:sp>
      <p:pic>
        <p:nvPicPr>
          <p:cNvPr id="9" name="Picture 8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76200"/>
            <a:ext cx="822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l-GR" sz="3200" b="1" dirty="0" err="1">
                <a:solidFill>
                  <a:schemeClr val="bg1"/>
                </a:solidFill>
              </a:rPr>
              <a:t>Προσυμβατική</a:t>
            </a:r>
            <a:r>
              <a:rPr lang="el-GR" sz="3200" b="1" dirty="0">
                <a:solidFill>
                  <a:schemeClr val="bg1"/>
                </a:solidFill>
              </a:rPr>
              <a:t> Ενημέρωση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"/>
          <p:cNvSpPr txBox="1">
            <a:spLocks/>
          </p:cNvSpPr>
          <p:nvPr/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l-GR" altLang="el-GR" sz="1600" dirty="0">
              <a:solidFill>
                <a:srgbClr val="1F497D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6676018"/>
              </p:ext>
            </p:extLst>
          </p:nvPr>
        </p:nvGraphicFramePr>
        <p:xfrm>
          <a:off x="374078" y="1162745"/>
          <a:ext cx="11443849" cy="491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A8611DE-1464-4C2B-B743-2F5AE6CDED56}"/>
              </a:ext>
            </a:extLst>
          </p:cNvPr>
          <p:cNvGrpSpPr/>
          <p:nvPr/>
        </p:nvGrpSpPr>
        <p:grpSpPr>
          <a:xfrm>
            <a:off x="2" y="6714000"/>
            <a:ext cx="12191999" cy="144000"/>
            <a:chOff x="4115999" y="1098000"/>
            <a:chExt cx="3960001" cy="54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0517646-8FBC-474E-9529-CC87E4EA619E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74839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4F380B7-5834-4E0E-BE56-6450ED33316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42159" y="6188366"/>
            <a:ext cx="1049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*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Πηγή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: Ν.2251/1994, 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π.δ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131/2003, 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π.δ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10/2017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678" y="88612"/>
            <a:ext cx="105918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err="1">
                <a:solidFill>
                  <a:schemeClr val="bg1"/>
                </a:solidFill>
              </a:rPr>
              <a:t>Προσυμβατική</a:t>
            </a:r>
            <a:r>
              <a:rPr lang="el-GR" sz="3200" b="1" dirty="0">
                <a:solidFill>
                  <a:schemeClr val="bg1"/>
                </a:solidFill>
              </a:rPr>
              <a:t> Ενημέρωση (2)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3" name="Picture 12" descr="A picture containing outdoor, kite, man, sky&#10;&#10;Description automatically generated">
            <a:extLst>
              <a:ext uri="{FF2B5EF4-FFF2-40B4-BE49-F238E27FC236}">
                <a16:creationId xmlns:a16="http://schemas.microsoft.com/office/drawing/2014/main" xmlns="" id="{04F4A4F9-13C5-F74B-967A-E95D0D656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76200"/>
            <a:ext cx="967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l-GR" sz="3200" b="1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Προσυμβατική</a:t>
            </a:r>
            <a:r>
              <a:rPr lang="el-GR" sz="3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Ενημέρωση και Σύναψη Σύμβασης (2) </a:t>
            </a:r>
          </a:p>
        </p:txBody>
      </p:sp>
      <p:pic>
        <p:nvPicPr>
          <p:cNvPr id="9" name="Picture 8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914400" y="495300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2"/>
                </a:solidFill>
              </a:rPr>
              <a:t>Η Σύμβαση καταρτίζεται όταν </a:t>
            </a:r>
          </a:p>
          <a:p>
            <a:pPr algn="ctr"/>
            <a:r>
              <a:rPr lang="el-GR" sz="2000" b="1" dirty="0" smtClean="0">
                <a:solidFill>
                  <a:schemeClr val="tx2"/>
                </a:solidFill>
              </a:rPr>
              <a:t>η παραγγελία και η αποδοχή παραγγελίας </a:t>
            </a:r>
          </a:p>
          <a:p>
            <a:pPr algn="ctr"/>
            <a:r>
              <a:rPr lang="el-GR" sz="2000" b="1" dirty="0" smtClean="0">
                <a:solidFill>
                  <a:schemeClr val="tx2"/>
                </a:solidFill>
              </a:rPr>
              <a:t>είναι διαθέσιμα στα μέρη. </a:t>
            </a:r>
          </a:p>
          <a:p>
            <a:pPr algn="ctr"/>
            <a:endParaRPr lang="el-GR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49" y="2133600"/>
            <a:ext cx="4495800" cy="3425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7" name="Picture 6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outdoor, kite, man, sky&#10;&#10;Description automatically generated">
            <a:extLst>
              <a:ext uri="{FF2B5EF4-FFF2-40B4-BE49-F238E27FC236}">
                <a16:creationId xmlns:a16="http://schemas.microsoft.com/office/drawing/2014/main" xmlns="" id="{04F4A4F9-13C5-F74B-967A-E95D0D656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9" name="Picture 8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76200"/>
            <a:ext cx="742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Καταχρηστικοί «ΓΟΣ» (Αρ. 2 ν. 2251/1994</a:t>
            </a:r>
            <a:r>
              <a:rPr lang="el-GR" sz="2800" b="1" dirty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" y="849573"/>
            <a:ext cx="7245825" cy="5551227"/>
          </a:xfrm>
        </p:spPr>
        <p:txBody>
          <a:bodyPr>
            <a:normAutofit lnSpcReduction="10000"/>
          </a:bodyPr>
          <a:lstStyle/>
          <a:p>
            <a:pPr algn="just"/>
            <a:endParaRPr lang="el-GR" dirty="0" smtClean="0">
              <a:solidFill>
                <a:schemeClr val="tx2"/>
              </a:solidFill>
            </a:endParaRPr>
          </a:p>
          <a:p>
            <a:pPr lvl="0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Όλα τα ιπτάμενα παιχνίδια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</a:rPr>
              <a:t>ούτε 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επιδιορθώνονται, ούτε επισκευάζονται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lvl="0" algn="just"/>
            <a:endParaRPr lang="el-GR" dirty="0">
              <a:solidFill>
                <a:srgbClr val="1F497D"/>
              </a:solidFill>
            </a:endParaRPr>
          </a:p>
          <a:p>
            <a:pPr lvl="0"/>
            <a:r>
              <a:rPr lang="el-GR" dirty="0">
                <a:solidFill>
                  <a:srgbClr val="1F497D"/>
                </a:solidFill>
              </a:rPr>
              <a:t>«</a:t>
            </a:r>
            <a:r>
              <a:rPr lang="el-GR" i="1" dirty="0">
                <a:solidFill>
                  <a:srgbClr val="1F497D"/>
                </a:solidFill>
              </a:rPr>
              <a:t>Το πιστωτικό σημείωμα ισχύει μόνο για σήμερα, δεν επιτρέπεται επιστροφή χρημάτων</a:t>
            </a:r>
            <a:r>
              <a:rPr lang="el-GR" dirty="0">
                <a:solidFill>
                  <a:srgbClr val="1F497D"/>
                </a:solidFill>
              </a:rPr>
              <a:t>»</a:t>
            </a:r>
          </a:p>
          <a:p>
            <a:pPr lvl="0" algn="just"/>
            <a:endParaRPr lang="el-GR" dirty="0">
              <a:solidFill>
                <a:srgbClr val="1F497D"/>
              </a:solidFill>
            </a:endParaRPr>
          </a:p>
          <a:p>
            <a:pPr lvl="0"/>
            <a:r>
              <a:rPr lang="el-GR" sz="2400" dirty="0">
                <a:solidFill>
                  <a:srgbClr val="1F497D"/>
                </a:solidFill>
              </a:rPr>
              <a:t>(Ζ2 – 19029/2011 Γ.Γ Καταναλωτή)</a:t>
            </a:r>
          </a:p>
          <a:p>
            <a:pPr algn="just"/>
            <a:endParaRPr lang="el-G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714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8" name="Picture 7" descr="A picture containing outdoor, kite, man, sky&#10;&#10;Description automatically generated">
            <a:extLst>
              <a:ext uri="{FF2B5EF4-FFF2-40B4-BE49-F238E27FC236}">
                <a16:creationId xmlns:a16="http://schemas.microsoft.com/office/drawing/2014/main" xmlns="" id="{3FCA20C7-F9A5-48E3-891F-C9634DA4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57310"/>
          </a:xfrm>
          <a:prstGeom prst="rect">
            <a:avLst/>
          </a:prstGeom>
        </p:spPr>
      </p:pic>
      <p:pic>
        <p:nvPicPr>
          <p:cNvPr id="7" name="Picture 6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-13097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24F79F-37D9-4EDD-9678-725959DEBF95}"/>
              </a:ext>
            </a:extLst>
          </p:cNvPr>
          <p:cNvSpPr/>
          <p:nvPr/>
        </p:nvSpPr>
        <p:spPr>
          <a:xfrm>
            <a:off x="152399" y="1219200"/>
            <a:ext cx="11824849" cy="5369746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914400"/>
            <a:ext cx="1136764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Εντός </a:t>
            </a:r>
            <a:r>
              <a:rPr lang="el-GR" dirty="0">
                <a:solidFill>
                  <a:schemeClr val="bg1"/>
                </a:solidFill>
              </a:rPr>
              <a:t>14 ημερών από την παράδοση του προϊόντος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Ε</a:t>
            </a:r>
            <a:r>
              <a:rPr lang="el-GR" dirty="0" smtClean="0">
                <a:solidFill>
                  <a:schemeClr val="bg1"/>
                </a:solidFill>
              </a:rPr>
              <a:t>πιστροφή </a:t>
            </a:r>
            <a:r>
              <a:rPr lang="el-GR" dirty="0">
                <a:solidFill>
                  <a:schemeClr val="bg1"/>
                </a:solidFill>
              </a:rPr>
              <a:t>χρημάτων </a:t>
            </a:r>
            <a:r>
              <a:rPr lang="el-GR" dirty="0" smtClean="0">
                <a:solidFill>
                  <a:schemeClr val="bg1"/>
                </a:solidFill>
              </a:rPr>
              <a:t>με </a:t>
            </a:r>
            <a:r>
              <a:rPr lang="el-GR" dirty="0">
                <a:solidFill>
                  <a:schemeClr val="bg1"/>
                </a:solidFill>
              </a:rPr>
              <a:t>τα ίδια μέσα </a:t>
            </a:r>
            <a:r>
              <a:rPr lang="el-GR" dirty="0" smtClean="0">
                <a:solidFill>
                  <a:schemeClr val="bg1"/>
                </a:solidFill>
              </a:rPr>
              <a:t>πληρωμής σε 14 ημέρες από την ενημέρωση.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Δεν επιστρέφονται </a:t>
            </a:r>
            <a:r>
              <a:rPr lang="el-GR" b="1" dirty="0" smtClean="0">
                <a:solidFill>
                  <a:schemeClr val="bg1"/>
                </a:solidFill>
              </a:rPr>
              <a:t>πρόσθετες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δαπάνες παράδοσης, </a:t>
            </a:r>
            <a:r>
              <a:rPr lang="el-GR" dirty="0" smtClean="0">
                <a:solidFill>
                  <a:schemeClr val="bg1"/>
                </a:solidFill>
              </a:rPr>
              <a:t>εάν </a:t>
            </a:r>
            <a:r>
              <a:rPr lang="el-GR" dirty="0">
                <a:solidFill>
                  <a:schemeClr val="bg1"/>
                </a:solidFill>
              </a:rPr>
              <a:t>ο καταναλωτής </a:t>
            </a:r>
            <a:r>
              <a:rPr lang="el-GR" dirty="0" smtClean="0">
                <a:solidFill>
                  <a:schemeClr val="bg1"/>
                </a:solidFill>
              </a:rPr>
              <a:t>επέλεξε διαφορετικό τρόπο </a:t>
            </a:r>
            <a:r>
              <a:rPr lang="el-GR" dirty="0">
                <a:solidFill>
                  <a:schemeClr val="bg1"/>
                </a:solidFill>
              </a:rPr>
              <a:t>παράδοσης </a:t>
            </a:r>
            <a:r>
              <a:rPr lang="el-GR" dirty="0" smtClean="0">
                <a:solidFill>
                  <a:schemeClr val="bg1"/>
                </a:solidFill>
              </a:rPr>
              <a:t>από αυτόν </a:t>
            </a:r>
            <a:r>
              <a:rPr lang="el-GR" dirty="0">
                <a:solidFill>
                  <a:schemeClr val="bg1"/>
                </a:solidFill>
              </a:rPr>
              <a:t>που προσφέρει ο προμηθευτής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Παρακράτηση της επιστροφής </a:t>
            </a:r>
            <a:r>
              <a:rPr lang="el-GR" dirty="0">
                <a:solidFill>
                  <a:schemeClr val="bg1"/>
                </a:solidFill>
              </a:rPr>
              <a:t>του τιμήματος μέχρι </a:t>
            </a:r>
            <a:r>
              <a:rPr lang="el-GR" dirty="0" smtClean="0">
                <a:solidFill>
                  <a:schemeClr val="bg1"/>
                </a:solidFill>
              </a:rPr>
              <a:t>την επιστροφή των </a:t>
            </a:r>
            <a:r>
              <a:rPr lang="el-GR" dirty="0">
                <a:solidFill>
                  <a:schemeClr val="bg1"/>
                </a:solidFill>
              </a:rPr>
              <a:t>αγαθών. </a:t>
            </a:r>
            <a:endParaRPr lang="el-GR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Ο καταναλωτής επιβαρύνεται μόνο με το άμεσο κόστος επιστροφής των αγαθών.</a:t>
            </a:r>
          </a:p>
          <a:p>
            <a:pPr algn="just"/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300"/>
            <a:ext cx="10491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Το Δικαίωμα Υπαναχώρησης στην Ηλεκτρονική </a:t>
            </a:r>
            <a:r>
              <a:rPr lang="el-GR" sz="3200" b="1" dirty="0" smtClean="0">
                <a:solidFill>
                  <a:schemeClr val="bg1"/>
                </a:solidFill>
              </a:rPr>
              <a:t>Πώληση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2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kite, man, sky&#10;&#10;Description automatically generated">
            <a:extLst>
              <a:ext uri="{FF2B5EF4-FFF2-40B4-BE49-F238E27FC236}">
                <a16:creationId xmlns:a16="http://schemas.microsoft.com/office/drawing/2014/main" xmlns="" id="{3FCA20C7-F9A5-48E3-891F-C9634DA4E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2" y="6845937"/>
            <a:ext cx="12191999" cy="144000"/>
            <a:chOff x="4115999" y="1098000"/>
            <a:chExt cx="3960001" cy="54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7" name="Picture 6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E68E4-0F7F-47AF-9813-A27C933BCA8D}"/>
              </a:ext>
            </a:extLst>
          </p:cNvPr>
          <p:cNvSpPr/>
          <p:nvPr/>
        </p:nvSpPr>
        <p:spPr>
          <a:xfrm>
            <a:off x="76200" y="70201"/>
            <a:ext cx="1036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Το Δικαίωμα Υπαναχώρησης: Εξαιρέσεις (2) 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85802" y="3938589"/>
            <a:ext cx="10591798" cy="2438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3500" b="1" dirty="0" smtClean="0">
                <a:solidFill>
                  <a:schemeClr val="accent2"/>
                </a:solidFill>
              </a:rPr>
              <a:t>Όμως, π.χ. η </a:t>
            </a:r>
            <a:r>
              <a:rPr lang="el-GR" sz="3200" b="1" dirty="0" smtClean="0">
                <a:solidFill>
                  <a:schemeClr val="accent2"/>
                </a:solidFill>
              </a:rPr>
              <a:t>αφαίρεση από τον καταναλωτή του προστατευτικού περιτυλίγματος στρώματος που αγοράστηκε μέσω του Διαδικτύου δεν τον εμποδίζει να ασκήσει το δικαίωμά υπαναχώρησης. </a:t>
            </a:r>
          </a:p>
          <a:p>
            <a:pPr algn="just"/>
            <a:endParaRPr lang="el-GR" sz="2600" i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l-GR" sz="2600" i="1" dirty="0" smtClean="0">
                <a:solidFill>
                  <a:schemeClr val="tx2"/>
                </a:solidFill>
              </a:rPr>
              <a:t>Υπόθεση </a:t>
            </a:r>
            <a:r>
              <a:rPr lang="en-US" sz="2600" i="1" dirty="0" smtClean="0">
                <a:solidFill>
                  <a:schemeClr val="tx2"/>
                </a:solidFill>
              </a:rPr>
              <a:t>C-681/17 </a:t>
            </a:r>
            <a:r>
              <a:rPr lang="en-US" sz="2600" i="1" dirty="0" err="1" smtClean="0">
                <a:solidFill>
                  <a:schemeClr val="tx2"/>
                </a:solidFill>
              </a:rPr>
              <a:t>Slewo</a:t>
            </a:r>
            <a:r>
              <a:rPr lang="en-US" sz="2600" i="1" dirty="0" smtClean="0">
                <a:solidFill>
                  <a:schemeClr val="tx2"/>
                </a:solidFill>
              </a:rPr>
              <a:t> - </a:t>
            </a:r>
            <a:r>
              <a:rPr lang="en-US" sz="2600" i="1" dirty="0" err="1" smtClean="0">
                <a:solidFill>
                  <a:schemeClr val="tx2"/>
                </a:solidFill>
              </a:rPr>
              <a:t>Schlafen</a:t>
            </a:r>
            <a:r>
              <a:rPr lang="en-US" sz="2600" i="1" dirty="0" smtClean="0">
                <a:solidFill>
                  <a:schemeClr val="tx2"/>
                </a:solidFill>
              </a:rPr>
              <a:t> </a:t>
            </a:r>
            <a:r>
              <a:rPr lang="en-US" sz="2600" i="1" dirty="0" err="1" smtClean="0">
                <a:solidFill>
                  <a:schemeClr val="tx2"/>
                </a:solidFill>
              </a:rPr>
              <a:t>Leben</a:t>
            </a:r>
            <a:r>
              <a:rPr lang="en-US" sz="2600" i="1" dirty="0" smtClean="0">
                <a:solidFill>
                  <a:schemeClr val="tx2"/>
                </a:solidFill>
              </a:rPr>
              <a:t> </a:t>
            </a:r>
            <a:r>
              <a:rPr lang="en-US" sz="2600" i="1" dirty="0" err="1" smtClean="0">
                <a:solidFill>
                  <a:schemeClr val="tx2"/>
                </a:solidFill>
              </a:rPr>
              <a:t>Wohnen</a:t>
            </a:r>
            <a:r>
              <a:rPr lang="en-US" sz="2600" i="1" dirty="0" smtClean="0">
                <a:solidFill>
                  <a:schemeClr val="tx2"/>
                </a:solidFill>
              </a:rPr>
              <a:t> GmbH </a:t>
            </a:r>
            <a:r>
              <a:rPr lang="el-GR" sz="2600" i="1" dirty="0" smtClean="0">
                <a:solidFill>
                  <a:schemeClr val="tx2"/>
                </a:solidFill>
              </a:rPr>
              <a:t>κατά </a:t>
            </a:r>
            <a:r>
              <a:rPr lang="en-US" sz="2600" i="1" dirty="0" err="1" smtClean="0">
                <a:solidFill>
                  <a:schemeClr val="tx2"/>
                </a:solidFill>
              </a:rPr>
              <a:t>Sascha</a:t>
            </a:r>
            <a:r>
              <a:rPr lang="en-US" sz="2600" i="1" dirty="0" smtClean="0">
                <a:solidFill>
                  <a:schemeClr val="tx2"/>
                </a:solidFill>
              </a:rPr>
              <a:t> </a:t>
            </a:r>
            <a:r>
              <a:rPr lang="en-US" sz="2600" i="1" dirty="0" err="1" smtClean="0">
                <a:solidFill>
                  <a:schemeClr val="tx2"/>
                </a:solidFill>
              </a:rPr>
              <a:t>Ledowski</a:t>
            </a:r>
            <a:r>
              <a:rPr lang="en-US" sz="2600" i="1" dirty="0" smtClean="0">
                <a:solidFill>
                  <a:schemeClr val="tx2"/>
                </a:solidFill>
              </a:rPr>
              <a:t> </a:t>
            </a:r>
            <a:endParaRPr lang="el-GR" sz="2600" i="1" dirty="0" smtClean="0">
              <a:solidFill>
                <a:schemeClr val="tx2"/>
              </a:solidFill>
            </a:endParaRPr>
          </a:p>
          <a:p>
            <a:pPr algn="just"/>
            <a:endParaRPr lang="el-G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97" y="1676400"/>
            <a:ext cx="2420203" cy="189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562225" cy="18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07214"/>
            <a:ext cx="2647949" cy="187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7704"/>
            <a:ext cx="2362200" cy="187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2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3D1103-0208-4B5C-8894-1B72C8EFF696}"/>
              </a:ext>
            </a:extLst>
          </p:cNvPr>
          <p:cNvGrpSpPr/>
          <p:nvPr/>
        </p:nvGrpSpPr>
        <p:grpSpPr>
          <a:xfrm>
            <a:off x="-1" y="6714000"/>
            <a:ext cx="12191999" cy="144000"/>
            <a:chOff x="4115999" y="1098000"/>
            <a:chExt cx="3960001" cy="54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2D936B3-84A8-473C-AB88-35D068738F4B}"/>
                </a:ext>
              </a:extLst>
            </p:cNvPr>
            <p:cNvSpPr/>
            <p:nvPr/>
          </p:nvSpPr>
          <p:spPr>
            <a:xfrm>
              <a:off x="4116000" y="1098000"/>
              <a:ext cx="3960000" cy="54000"/>
            </a:xfrm>
            <a:prstGeom prst="rect">
              <a:avLst/>
            </a:prstGeom>
            <a:solidFill>
              <a:srgbClr val="00509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D423CB-FAE3-42C7-B16F-E6224CC4911F}"/>
                </a:ext>
              </a:extLst>
            </p:cNvPr>
            <p:cNvSpPr/>
            <p:nvPr/>
          </p:nvSpPr>
          <p:spPr>
            <a:xfrm>
              <a:off x="4115999" y="1098000"/>
              <a:ext cx="1980000" cy="54000"/>
            </a:xfrm>
            <a:prstGeom prst="rect">
              <a:avLst/>
            </a:prstGeom>
            <a:solidFill>
              <a:srgbClr val="222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0" name="Picture 9" descr="A picture containing outdoor, kite, man, sky&#10;&#10;Description automatically generated">
            <a:extLst>
              <a:ext uri="{FF2B5EF4-FFF2-40B4-BE49-F238E27FC236}">
                <a16:creationId xmlns:a16="http://schemas.microsoft.com/office/drawing/2014/main" xmlns="" id="{3FCA20C7-F9A5-48E3-891F-C9634DA4E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60A140-9B8E-4F8A-AD06-E722177F3C09}"/>
              </a:ext>
            </a:extLst>
          </p:cNvPr>
          <p:cNvSpPr/>
          <p:nvPr/>
        </p:nvSpPr>
        <p:spPr>
          <a:xfrm>
            <a:off x="193853" y="162580"/>
            <a:ext cx="10626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Νόμιμη και Εμπορική Εγγύηση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l-GR" sz="3200" b="1" dirty="0">
                <a:solidFill>
                  <a:schemeClr val="bg1"/>
                </a:solidFill>
              </a:rPr>
              <a:t>(Αρ. 5-5α ν. 2251/1994 </a:t>
            </a:r>
            <a:r>
              <a:rPr lang="el-GR" sz="2800" b="1" dirty="0" smtClean="0">
                <a:solidFill>
                  <a:schemeClr val="bg1"/>
                </a:solidFill>
              </a:rPr>
              <a:t>)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amatsouki\Desktop\KG Logos\4 - Copy.jpg">
            <a:extLst>
              <a:ext uri="{FF2B5EF4-FFF2-40B4-BE49-F238E27FC236}">
                <a16:creationId xmlns:a16="http://schemas.microsoft.com/office/drawing/2014/main" xmlns="" id="{74489B99-7DF2-4936-829B-C29A552B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93" y="758"/>
            <a:ext cx="1364456" cy="10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40" y="2572792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853" y="1240334"/>
            <a:ext cx="3612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Νόμιμη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εγγύηση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l-G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E</a:t>
            </a:r>
            <a:r>
              <a:rPr lang="el-GR" sz="2800" dirty="0" err="1" smtClean="0">
                <a:solidFill>
                  <a:schemeClr val="tx2"/>
                </a:solidFill>
              </a:rPr>
              <a:t>υθύνη</a:t>
            </a: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>
                <a:solidFill>
                  <a:schemeClr val="tx2"/>
                </a:solidFill>
              </a:rPr>
              <a:t>του πωλητή για πραγματικά ελαττώματα και έλλειψη συνομολογημένων ιδιοτήτων για </a:t>
            </a:r>
            <a:r>
              <a:rPr lang="el-GR" sz="2800" b="1" dirty="0">
                <a:solidFill>
                  <a:schemeClr val="tx2"/>
                </a:solidFill>
              </a:rPr>
              <a:t>2 χρόνια μετά την πώληση.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34701" y="1240334"/>
            <a:ext cx="46810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Εμπορική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εγγύηση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K</a:t>
            </a:r>
            <a:r>
              <a:rPr lang="el-GR" sz="2800" dirty="0" err="1" smtClean="0">
                <a:solidFill>
                  <a:schemeClr val="tx2"/>
                </a:solidFill>
              </a:rPr>
              <a:t>άθε</a:t>
            </a:r>
            <a:r>
              <a:rPr lang="el-G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>
                <a:solidFill>
                  <a:schemeClr val="tx2"/>
                </a:solidFill>
              </a:rPr>
              <a:t>ανάληψη υποχρέωσης </a:t>
            </a:r>
            <a:r>
              <a:rPr lang="el-GR" sz="2800" b="1" dirty="0" smtClean="0">
                <a:solidFill>
                  <a:schemeClr val="tx2"/>
                </a:solidFill>
              </a:rPr>
              <a:t>πλέον </a:t>
            </a:r>
            <a:r>
              <a:rPr lang="el-GR" sz="2800" b="1" dirty="0">
                <a:solidFill>
                  <a:schemeClr val="tx2"/>
                </a:solidFill>
              </a:rPr>
              <a:t>της νόμιμης εγγύησης </a:t>
            </a:r>
            <a:r>
              <a:rPr lang="el-GR" sz="2800" dirty="0">
                <a:solidFill>
                  <a:schemeClr val="tx2"/>
                </a:solidFill>
              </a:rPr>
              <a:t>για επιστροφή καταβληθέντος </a:t>
            </a:r>
            <a:r>
              <a:rPr lang="el-GR" sz="2800" dirty="0" smtClean="0">
                <a:solidFill>
                  <a:schemeClr val="tx2"/>
                </a:solidFill>
              </a:rPr>
              <a:t>τιμήματος, αντικατάσταση</a:t>
            </a:r>
            <a:r>
              <a:rPr lang="el-GR" sz="2800" dirty="0">
                <a:solidFill>
                  <a:schemeClr val="tx2"/>
                </a:solidFill>
              </a:rPr>
              <a:t>, επισκευή ή συντήρηση </a:t>
            </a:r>
            <a:r>
              <a:rPr lang="el-GR" sz="2800" dirty="0" smtClean="0">
                <a:solidFill>
                  <a:schemeClr val="tx2"/>
                </a:solidFill>
              </a:rPr>
              <a:t>αν τα αγαθά </a:t>
            </a:r>
            <a:r>
              <a:rPr lang="el-GR" sz="2800" dirty="0">
                <a:solidFill>
                  <a:schemeClr val="tx2"/>
                </a:solidFill>
              </a:rPr>
              <a:t>δεν </a:t>
            </a:r>
            <a:r>
              <a:rPr lang="el-GR" sz="2800" dirty="0" smtClean="0">
                <a:solidFill>
                  <a:schemeClr val="tx2"/>
                </a:solidFill>
              </a:rPr>
              <a:t>ανταποκρίνονται στα χαρακτηριστικά της</a:t>
            </a:r>
            <a:endParaRPr lang="el-GR" sz="2800" dirty="0">
              <a:solidFill>
                <a:schemeClr val="tx2"/>
              </a:solidFill>
            </a:endParaRPr>
          </a:p>
          <a:p>
            <a:pPr algn="ctr"/>
            <a:r>
              <a:rPr lang="el-GR" sz="2800" dirty="0">
                <a:solidFill>
                  <a:schemeClr val="tx2"/>
                </a:solidFill>
              </a:rPr>
              <a:t>δήλωση </a:t>
            </a:r>
            <a:r>
              <a:rPr lang="el-GR" sz="2800" dirty="0" smtClean="0">
                <a:solidFill>
                  <a:schemeClr val="tx2"/>
                </a:solidFill>
              </a:rPr>
              <a:t>εγγύησης </a:t>
            </a:r>
            <a:r>
              <a:rPr lang="el-GR" sz="2800" dirty="0">
                <a:solidFill>
                  <a:schemeClr val="tx2"/>
                </a:solidFill>
              </a:rPr>
              <a:t>ή </a:t>
            </a:r>
            <a:r>
              <a:rPr lang="el-GR" sz="2800" dirty="0" smtClean="0">
                <a:solidFill>
                  <a:schemeClr val="tx2"/>
                </a:solidFill>
              </a:rPr>
              <a:t>της σχετικής διαφήμισης.</a:t>
            </a:r>
            <a:endParaRPr lang="el-GR" sz="2800" dirty="0">
              <a:solidFill>
                <a:schemeClr val="tx2"/>
              </a:solidFill>
            </a:endParaRPr>
          </a:p>
          <a:p>
            <a:endParaRPr lang="el-G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G">
      <a:dk1>
        <a:srgbClr val="E8DBD4"/>
      </a:dk1>
      <a:lt1>
        <a:sysClr val="window" lastClr="FFFFFF"/>
      </a:lt1>
      <a:dk2>
        <a:srgbClr val="1F497D"/>
      </a:dk2>
      <a:lt2>
        <a:srgbClr val="EEECE1"/>
      </a:lt2>
      <a:accent1>
        <a:srgbClr val="B78872"/>
      </a:accent1>
      <a:accent2>
        <a:srgbClr val="06377B"/>
      </a:accent2>
      <a:accent3>
        <a:srgbClr val="74839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631</Words>
  <Application>Microsoft Office PowerPoint</Application>
  <PresentationFormat>Custom</PresentationFormat>
  <Paragraphs>117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Ευχαριστούμε για την προσοχή σας!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Mats</dc:creator>
  <cp:lastModifiedBy>MATSOUKI Alexandra</cp:lastModifiedBy>
  <cp:revision>102</cp:revision>
  <cp:lastPrinted>2020-02-17T21:37:14Z</cp:lastPrinted>
  <dcterms:created xsi:type="dcterms:W3CDTF">2019-04-07T20:17:08Z</dcterms:created>
  <dcterms:modified xsi:type="dcterms:W3CDTF">2020-02-20T10:04:52Z</dcterms:modified>
</cp:coreProperties>
</file>